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sldIdLst>
    <p:sldId id="288" r:id="rId5"/>
    <p:sldId id="275" r:id="rId6"/>
    <p:sldId id="276" r:id="rId7"/>
    <p:sldId id="277" r:id="rId8"/>
    <p:sldId id="285" r:id="rId9"/>
    <p:sldId id="279" r:id="rId10"/>
    <p:sldId id="286" r:id="rId11"/>
    <p:sldId id="281" r:id="rId12"/>
    <p:sldId id="287" r:id="rId13"/>
    <p:sldId id="283" r:id="rId14"/>
    <p:sldId id="284" r:id="rId15"/>
    <p:sldId id="262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BA02"/>
    <a:srgbClr val="48A1F1"/>
    <a:srgbClr val="7DB901"/>
    <a:srgbClr val="EC5015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62" autoAdjust="0"/>
    <p:restoredTop sz="94660"/>
  </p:normalViewPr>
  <p:slideViewPr>
    <p:cSldViewPr snapToGrid="0">
      <p:cViewPr varScale="1">
        <p:scale>
          <a:sx n="65" d="100"/>
          <a:sy n="65" d="100"/>
        </p:scale>
        <p:origin x="7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326C3-8545-4F13-9F33-9B3B5119ABC5}" type="datetimeFigureOut">
              <a:rPr lang="ru-RU" smtClean="0"/>
              <a:t>11.01.2018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60737-485D-470A-8278-F4FCA36C35C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494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4860" y="250693"/>
            <a:ext cx="9144000" cy="672254"/>
          </a:xfrm>
        </p:spPr>
        <p:txBody>
          <a:bodyPr anchor="b">
            <a:normAutofit/>
          </a:bodyPr>
          <a:lstStyle>
            <a:lvl1pPr algn="l">
              <a:defRPr sz="3600">
                <a:solidFill>
                  <a:srgbClr val="990033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4860" y="1414313"/>
            <a:ext cx="11525428" cy="3790075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0829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3352" y="116632"/>
            <a:ext cx="10972800" cy="778098"/>
          </a:xfrm>
        </p:spPr>
        <p:txBody>
          <a:bodyPr>
            <a:noAutofit/>
          </a:bodyPr>
          <a:lstStyle>
            <a:lvl1pPr algn="l">
              <a:defRPr sz="3200"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352" y="1340768"/>
            <a:ext cx="10972800" cy="4525963"/>
          </a:xfrm>
        </p:spPr>
        <p:txBody>
          <a:bodyPr/>
          <a:lstStyle>
            <a:lvl1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  <a:lvl2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2pPr>
            <a:lvl3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3pPr>
            <a:lvl4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4pPr>
            <a:lvl5pPr>
              <a:defRPr>
                <a:latin typeface="Segoe UI Light" panose="020B0502040204020203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20"/>
          <a:stretch/>
        </p:blipFill>
        <p:spPr>
          <a:xfrm>
            <a:off x="305846" y="6507390"/>
            <a:ext cx="7680176" cy="2160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776" y="6475567"/>
            <a:ext cx="1268110" cy="24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066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© Vizualus. All Rights Reserved.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01996-2D0B-4E1B-998A-4107E0F8DE9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5636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C01996-2D0B-4E1B-998A-4107E0F8DE91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49060" y="6535002"/>
            <a:ext cx="3093879" cy="140261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© Vizualus. All Rights Reserved.</a:t>
            </a:r>
            <a:endParaRPr lang="en-US"/>
          </a:p>
        </p:txBody>
      </p:sp>
      <p:sp>
        <p:nvSpPr>
          <p:cNvPr id="9" name="Shape 56"/>
          <p:cNvSpPr/>
          <p:nvPr userDrawn="1"/>
        </p:nvSpPr>
        <p:spPr>
          <a:xfrm flipV="1">
            <a:off x="760575" y="6525428"/>
            <a:ext cx="0" cy="159410"/>
          </a:xfrm>
          <a:prstGeom prst="line">
            <a:avLst/>
          </a:prstGeom>
          <a:ln w="12700">
            <a:solidFill>
              <a:srgbClr val="848484"/>
            </a:solidFill>
            <a:miter/>
          </a:ln>
        </p:spPr>
        <p:txBody>
          <a:bodyPr lIns="0" tIns="0" rIns="0" bIns="0"/>
          <a:lstStyle/>
          <a:p>
            <a:pPr lvl="0" defTabSz="119055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 sz="312"/>
          </a:p>
        </p:txBody>
      </p:sp>
      <p:sp>
        <p:nvSpPr>
          <p:cNvPr id="10" name="Footer Placeholder 4"/>
          <p:cNvSpPr txBox="1">
            <a:spLocks/>
          </p:cNvSpPr>
          <p:nvPr userDrawn="1"/>
        </p:nvSpPr>
        <p:spPr>
          <a:xfrm>
            <a:off x="933134" y="6535002"/>
            <a:ext cx="3093879" cy="140167"/>
          </a:xfrm>
          <a:prstGeom prst="rect">
            <a:avLst/>
          </a:prstGeom>
          <a:ln w="12700">
            <a:miter lim="400000"/>
          </a:ln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ctr" defTabSz="3511296" rtl="0" eaLnBrk="1" latinLnBrk="0" hangingPunct="1">
              <a:defRPr lang="en-US" sz="3500" kern="1200">
                <a:solidFill>
                  <a:schemeClr val="tx1">
                    <a:lumMod val="50000"/>
                    <a:lumOff val="50000"/>
                  </a:schemeClr>
                </a:solidFill>
                <a:latin typeface="Roboto Lt"/>
                <a:ea typeface="Roboto Lt"/>
                <a:cs typeface="Roboto Lt"/>
              </a:defRPr>
            </a:lvl1pPr>
            <a:lvl2pPr marL="1755648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511296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266944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022592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778240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533888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2289536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4045184" algn="l" defTabSz="3511296" rtl="0" eaLnBrk="1" latinLnBrk="0" hangingPunct="1">
              <a:defRPr sz="69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11" smtClean="0"/>
              <a:t>APPO 3.0 Powerpoint Template.</a:t>
            </a:r>
            <a:endParaRPr lang="en-US" sz="911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1174257" y="1839081"/>
            <a:ext cx="3299121" cy="5018919"/>
          </a:xfrm>
          <a:prstGeom prst="roundRect">
            <a:avLst>
              <a:gd name="adj" fmla="val 615"/>
            </a:avLst>
          </a:prstGeom>
        </p:spPr>
        <p:txBody>
          <a:bodyPr/>
          <a:lstStyle>
            <a:lvl1pPr marL="0" indent="0" algn="ctr">
              <a:buNone/>
              <a:defRPr baseline="0"/>
            </a:lvl1pPr>
          </a:lstStyle>
          <a:p>
            <a:r>
              <a:rPr lang="en-US" smtClean="0"/>
              <a:t>Drag &amp; Drop Your Image Here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40771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5846" y="348033"/>
            <a:ext cx="10515600" cy="805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5846" y="180853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20"/>
          <a:stretch/>
        </p:blipFill>
        <p:spPr>
          <a:xfrm>
            <a:off x="305846" y="6507390"/>
            <a:ext cx="7680176" cy="21602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4776" y="6475567"/>
            <a:ext cx="1268110" cy="24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5911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rgbClr val="990033"/>
          </a:solidFill>
          <a:latin typeface="Segoe UI Light" panose="020B0502040204020203" pitchFamily="34" charset="0"/>
          <a:ea typeface="+mj-ea"/>
          <a:cs typeface="Segoe UI Light" panose="020B0502040204020203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Segoe UI Light" panose="020B0502040204020203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" Type="http://schemas.openxmlformats.org/officeDocument/2006/relationships/image" Target="../media/image6.png"/><Relationship Id="rId21" Type="http://schemas.openxmlformats.org/officeDocument/2006/relationships/image" Target="../media/image24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2" Type="http://schemas.openxmlformats.org/officeDocument/2006/relationships/image" Target="../media/image5.jpeg"/><Relationship Id="rId16" Type="http://schemas.openxmlformats.org/officeDocument/2006/relationships/image" Target="../media/image19.png"/><Relationship Id="rId20" Type="http://schemas.openxmlformats.org/officeDocument/2006/relationships/image" Target="../media/image23.jpe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jpeg"/><Relationship Id="rId28" Type="http://schemas.openxmlformats.org/officeDocument/2006/relationships/image" Target="../media/image31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31" Type="http://schemas.openxmlformats.org/officeDocument/2006/relationships/image" Target="../media/image34.png"/><Relationship Id="rId4" Type="http://schemas.openxmlformats.org/officeDocument/2006/relationships/image" Target="../media/image7.gif"/><Relationship Id="rId9" Type="http://schemas.openxmlformats.org/officeDocument/2006/relationships/image" Target="../media/image12.jpeg"/><Relationship Id="rId14" Type="http://schemas.openxmlformats.org/officeDocument/2006/relationships/image" Target="../media/image17.gif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7" Type="http://schemas.openxmlformats.org/officeDocument/2006/relationships/image" Target="../media/image5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63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dn-image.travelandleisure.com/sites/default/files/styles/1600x1000/public/201404-w-hot-air-balloon-rides-albuquerque.jpg?itok=J-2aoxB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8403" y="0"/>
            <a:ext cx="11542657" cy="7104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Rectangle 29"/>
          <p:cNvSpPr/>
          <p:nvPr/>
        </p:nvSpPr>
        <p:spPr>
          <a:xfrm>
            <a:off x="115" y="-34147"/>
            <a:ext cx="5046106" cy="7138646"/>
          </a:xfrm>
          <a:prstGeom prst="rect">
            <a:avLst/>
          </a:prstGeom>
          <a:solidFill>
            <a:srgbClr val="A80D2D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>
              <a:solidFill>
                <a:srgbClr val="FB452E"/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59876" y="2056581"/>
            <a:ext cx="6324447" cy="4059941"/>
            <a:chOff x="1543831" y="634677"/>
            <a:chExt cx="6070238" cy="5621518"/>
          </a:xfrm>
        </p:grpSpPr>
        <p:sp>
          <p:nvSpPr>
            <p:cNvPr id="5" name="Rectangle 4"/>
            <p:cNvSpPr/>
            <p:nvPr/>
          </p:nvSpPr>
          <p:spPr>
            <a:xfrm>
              <a:off x="1543831" y="4290368"/>
              <a:ext cx="6070238" cy="19658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38110">
                <a:lnSpc>
                  <a:spcPct val="120000"/>
                </a:lnSpc>
              </a:pPr>
              <a:r>
                <a:rPr lang="ru-RU" sz="1875" b="1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Департамент решений </a:t>
              </a:r>
              <a:r>
                <a:rPr lang="en-US" sz="1875" b="1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Microsoft </a:t>
              </a:r>
              <a:endParaRPr lang="ru-RU" sz="1875" b="1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  <a:p>
              <a:pPr defTabSz="238110">
                <a:lnSpc>
                  <a:spcPct val="120000"/>
                </a:lnSpc>
              </a:pPr>
              <a:r>
                <a:rPr lang="ru-RU" sz="1875" b="1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компании </a:t>
              </a:r>
              <a:r>
                <a:rPr lang="en-US" sz="1875" b="1" dirty="0" err="1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Softline</a:t>
              </a:r>
              <a:endParaRPr lang="en-US" sz="1875" b="1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  <a:p>
              <a:pPr defTabSz="238110">
                <a:lnSpc>
                  <a:spcPct val="120000"/>
                </a:lnSpc>
              </a:pPr>
              <a:r>
                <a:rPr lang="en-US" sz="1719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http://</a:t>
              </a:r>
              <a:r>
                <a:rPr lang="en-US" sz="1719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solutions.softlinegroup.com/ru/microsoft</a:t>
              </a:r>
              <a:endPara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  <a:p>
              <a:pPr defTabSz="238110">
                <a:lnSpc>
                  <a:spcPct val="120000"/>
                </a:lnSpc>
              </a:pPr>
              <a:r>
                <a:rPr lang="en-US" sz="1719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microsoft.solutions@softlinegroup.com </a:t>
              </a:r>
              <a:endParaRPr lang="en-US" sz="1719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543831" y="634677"/>
              <a:ext cx="3809764" cy="2248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38110">
                <a:lnSpc>
                  <a:spcPct val="80000"/>
                </a:lnSpc>
              </a:pPr>
              <a:r>
                <a:rPr lang="ru-RU" sz="6220" dirty="0">
                  <a:solidFill>
                    <a:schemeClr val="bg1"/>
                  </a:solidFill>
                  <a:latin typeface="Segoe UI" panose="020B0502040204020203" pitchFamily="34" charset="0"/>
                  <a:ea typeface="Roboto Th" pitchFamily="2" charset="0"/>
                  <a:cs typeface="Segoe UI" panose="020B0502040204020203" pitchFamily="34" charset="0"/>
                </a:rPr>
                <a:t>Решения </a:t>
              </a:r>
              <a:r>
                <a:rPr lang="en-US" sz="6220" dirty="0">
                  <a:solidFill>
                    <a:schemeClr val="bg1"/>
                  </a:solidFill>
                  <a:latin typeface="Segoe UI" panose="020B0502040204020203" pitchFamily="34" charset="0"/>
                  <a:ea typeface="Roboto Th" pitchFamily="2" charset="0"/>
                  <a:cs typeface="Segoe UI" panose="020B0502040204020203" pitchFamily="34" charset="0"/>
                </a:rPr>
                <a:t>Microsoft</a:t>
              </a:r>
              <a:endParaRPr lang="en-US" sz="6220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17" name="Oval 44"/>
          <p:cNvSpPr/>
          <p:nvPr/>
        </p:nvSpPr>
        <p:spPr>
          <a:xfrm>
            <a:off x="4620277" y="1796902"/>
            <a:ext cx="914763" cy="91476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9" name="Oval 60"/>
          <p:cNvSpPr/>
          <p:nvPr/>
        </p:nvSpPr>
        <p:spPr>
          <a:xfrm>
            <a:off x="4622435" y="4544424"/>
            <a:ext cx="914763" cy="91476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8" name="Oval 54"/>
          <p:cNvSpPr/>
          <p:nvPr/>
        </p:nvSpPr>
        <p:spPr>
          <a:xfrm>
            <a:off x="4620162" y="3170663"/>
            <a:ext cx="914763" cy="914763"/>
          </a:xfrm>
          <a:prstGeom prst="ellipse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grpSp>
        <p:nvGrpSpPr>
          <p:cNvPr id="20" name="Group 63"/>
          <p:cNvGrpSpPr/>
          <p:nvPr/>
        </p:nvGrpSpPr>
        <p:grpSpPr>
          <a:xfrm>
            <a:off x="4797012" y="4880093"/>
            <a:ext cx="561061" cy="243423"/>
            <a:chOff x="2370138" y="5246688"/>
            <a:chExt cx="900113" cy="390525"/>
          </a:xfrm>
          <a:solidFill>
            <a:srgbClr val="1D3559"/>
          </a:solidFill>
        </p:grpSpPr>
        <p:sp>
          <p:nvSpPr>
            <p:cNvPr id="21" name="Freeform 59"/>
            <p:cNvSpPr>
              <a:spLocks/>
            </p:cNvSpPr>
            <p:nvPr/>
          </p:nvSpPr>
          <p:spPr bwMode="auto">
            <a:xfrm>
              <a:off x="2686051" y="5295901"/>
              <a:ext cx="280988" cy="280988"/>
            </a:xfrm>
            <a:custGeom>
              <a:avLst/>
              <a:gdLst>
                <a:gd name="T0" fmla="*/ 165 w 177"/>
                <a:gd name="T1" fmla="*/ 0 h 177"/>
                <a:gd name="T2" fmla="*/ 0 w 177"/>
                <a:gd name="T3" fmla="*/ 163 h 177"/>
                <a:gd name="T4" fmla="*/ 14 w 177"/>
                <a:gd name="T5" fmla="*/ 177 h 177"/>
                <a:gd name="T6" fmla="*/ 177 w 177"/>
                <a:gd name="T7" fmla="*/ 14 h 177"/>
                <a:gd name="T8" fmla="*/ 165 w 177"/>
                <a:gd name="T9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7" h="177">
                  <a:moveTo>
                    <a:pt x="165" y="0"/>
                  </a:moveTo>
                  <a:lnTo>
                    <a:pt x="0" y="163"/>
                  </a:lnTo>
                  <a:lnTo>
                    <a:pt x="14" y="177"/>
                  </a:lnTo>
                  <a:lnTo>
                    <a:pt x="177" y="14"/>
                  </a:lnTo>
                  <a:lnTo>
                    <a:pt x="16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3812" tIns="11906" rIns="23812" bIns="11906" numCol="1" anchor="t" anchorCtr="0" compatLnSpc="1">
              <a:prstTxWarp prst="textNoShape">
                <a:avLst/>
              </a:prstTxWarp>
            </a:bodyPr>
            <a:lstStyle/>
            <a:p>
              <a:pPr defTabSz="238110">
                <a:defRPr/>
              </a:pPr>
              <a:endParaRPr lang="en-US" sz="1562" kern="0">
                <a:solidFill>
                  <a:schemeClr val="bg1"/>
                </a:solidFill>
              </a:endParaRPr>
            </a:p>
          </p:txBody>
        </p:sp>
        <p:sp>
          <p:nvSpPr>
            <p:cNvPr id="22" name="Freeform 60"/>
            <p:cNvSpPr>
              <a:spLocks/>
            </p:cNvSpPr>
            <p:nvPr/>
          </p:nvSpPr>
          <p:spPr bwMode="auto">
            <a:xfrm>
              <a:off x="2370138" y="5246688"/>
              <a:ext cx="420688" cy="390525"/>
            </a:xfrm>
            <a:custGeom>
              <a:avLst/>
              <a:gdLst>
                <a:gd name="T0" fmla="*/ 52 w 112"/>
                <a:gd name="T1" fmla="*/ 96 h 104"/>
                <a:gd name="T2" fmla="*/ 8 w 112"/>
                <a:gd name="T3" fmla="*/ 52 h 104"/>
                <a:gd name="T4" fmla="*/ 52 w 112"/>
                <a:gd name="T5" fmla="*/ 8 h 104"/>
                <a:gd name="T6" fmla="*/ 82 w 112"/>
                <a:gd name="T7" fmla="*/ 20 h 104"/>
                <a:gd name="T8" fmla="*/ 82 w 112"/>
                <a:gd name="T9" fmla="*/ 20 h 104"/>
                <a:gd name="T10" fmla="*/ 83 w 112"/>
                <a:gd name="T11" fmla="*/ 20 h 104"/>
                <a:gd name="T12" fmla="*/ 98 w 112"/>
                <a:gd name="T13" fmla="*/ 36 h 104"/>
                <a:gd name="T14" fmla="*/ 84 w 112"/>
                <a:gd name="T15" fmla="*/ 36 h 104"/>
                <a:gd name="T16" fmla="*/ 84 w 112"/>
                <a:gd name="T17" fmla="*/ 44 h 104"/>
                <a:gd name="T18" fmla="*/ 112 w 112"/>
                <a:gd name="T19" fmla="*/ 44 h 104"/>
                <a:gd name="T20" fmla="*/ 112 w 112"/>
                <a:gd name="T21" fmla="*/ 16 h 104"/>
                <a:gd name="T22" fmla="*/ 104 w 112"/>
                <a:gd name="T23" fmla="*/ 16 h 104"/>
                <a:gd name="T24" fmla="*/ 104 w 112"/>
                <a:gd name="T25" fmla="*/ 30 h 104"/>
                <a:gd name="T26" fmla="*/ 88 w 112"/>
                <a:gd name="T27" fmla="*/ 15 h 104"/>
                <a:gd name="T28" fmla="*/ 88 w 112"/>
                <a:gd name="T29" fmla="*/ 15 h 104"/>
                <a:gd name="T30" fmla="*/ 52 w 112"/>
                <a:gd name="T31" fmla="*/ 0 h 104"/>
                <a:gd name="T32" fmla="*/ 0 w 112"/>
                <a:gd name="T33" fmla="*/ 52 h 104"/>
                <a:gd name="T34" fmla="*/ 52 w 112"/>
                <a:gd name="T35" fmla="*/ 104 h 104"/>
                <a:gd name="T36" fmla="*/ 90 w 112"/>
                <a:gd name="T37" fmla="*/ 88 h 104"/>
                <a:gd name="T38" fmla="*/ 84 w 112"/>
                <a:gd name="T39" fmla="*/ 82 h 104"/>
                <a:gd name="T40" fmla="*/ 52 w 112"/>
                <a:gd name="T41" fmla="*/ 96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104">
                  <a:moveTo>
                    <a:pt x="52" y="96"/>
                  </a:moveTo>
                  <a:cubicBezTo>
                    <a:pt x="28" y="96"/>
                    <a:pt x="8" y="76"/>
                    <a:pt x="8" y="52"/>
                  </a:cubicBezTo>
                  <a:cubicBezTo>
                    <a:pt x="8" y="27"/>
                    <a:pt x="28" y="8"/>
                    <a:pt x="52" y="8"/>
                  </a:cubicBezTo>
                  <a:cubicBezTo>
                    <a:pt x="64" y="8"/>
                    <a:pt x="74" y="12"/>
                    <a:pt x="82" y="20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3" y="20"/>
                    <a:pt x="83" y="20"/>
                    <a:pt x="83" y="20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84" y="36"/>
                    <a:pt x="84" y="36"/>
                    <a:pt x="84" y="36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112" y="44"/>
                    <a:pt x="112" y="44"/>
                    <a:pt x="112" y="44"/>
                  </a:cubicBezTo>
                  <a:cubicBezTo>
                    <a:pt x="112" y="16"/>
                    <a:pt x="112" y="16"/>
                    <a:pt x="112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88" y="15"/>
                    <a:pt x="88" y="15"/>
                    <a:pt x="88" y="15"/>
                  </a:cubicBezTo>
                  <a:cubicBezTo>
                    <a:pt x="79" y="5"/>
                    <a:pt x="66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80"/>
                    <a:pt x="23" y="104"/>
                    <a:pt x="52" y="104"/>
                  </a:cubicBezTo>
                  <a:cubicBezTo>
                    <a:pt x="67" y="104"/>
                    <a:pt x="80" y="98"/>
                    <a:pt x="90" y="8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76" y="90"/>
                    <a:pt x="65" y="96"/>
                    <a:pt x="5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3812" tIns="11906" rIns="23812" bIns="11906" numCol="1" anchor="t" anchorCtr="0" compatLnSpc="1">
              <a:prstTxWarp prst="textNoShape">
                <a:avLst/>
              </a:prstTxWarp>
            </a:bodyPr>
            <a:lstStyle/>
            <a:p>
              <a:pPr defTabSz="238110">
                <a:defRPr/>
              </a:pPr>
              <a:endParaRPr lang="en-US" sz="1562" kern="0">
                <a:solidFill>
                  <a:schemeClr val="bg1"/>
                </a:solidFill>
              </a:endParaRPr>
            </a:p>
          </p:txBody>
        </p:sp>
        <p:sp>
          <p:nvSpPr>
            <p:cNvPr id="23" name="Freeform 61"/>
            <p:cNvSpPr>
              <a:spLocks/>
            </p:cNvSpPr>
            <p:nvPr/>
          </p:nvSpPr>
          <p:spPr bwMode="auto">
            <a:xfrm>
              <a:off x="2843213" y="5246688"/>
              <a:ext cx="427038" cy="390525"/>
            </a:xfrm>
            <a:custGeom>
              <a:avLst/>
              <a:gdLst>
                <a:gd name="T0" fmla="*/ 62 w 114"/>
                <a:gd name="T1" fmla="*/ 0 h 104"/>
                <a:gd name="T2" fmla="*/ 28 w 114"/>
                <a:gd name="T3" fmla="*/ 13 h 104"/>
                <a:gd name="T4" fmla="*/ 33 w 114"/>
                <a:gd name="T5" fmla="*/ 19 h 104"/>
                <a:gd name="T6" fmla="*/ 62 w 114"/>
                <a:gd name="T7" fmla="*/ 8 h 104"/>
                <a:gd name="T8" fmla="*/ 106 w 114"/>
                <a:gd name="T9" fmla="*/ 52 h 104"/>
                <a:gd name="T10" fmla="*/ 62 w 114"/>
                <a:gd name="T11" fmla="*/ 96 h 104"/>
                <a:gd name="T12" fmla="*/ 32 w 114"/>
                <a:gd name="T13" fmla="*/ 84 h 104"/>
                <a:gd name="T14" fmla="*/ 32 w 114"/>
                <a:gd name="T15" fmla="*/ 84 h 104"/>
                <a:gd name="T16" fmla="*/ 5 w 114"/>
                <a:gd name="T17" fmla="*/ 57 h 104"/>
                <a:gd name="T18" fmla="*/ 0 w 114"/>
                <a:gd name="T19" fmla="*/ 63 h 104"/>
                <a:gd name="T20" fmla="*/ 26 w 114"/>
                <a:gd name="T21" fmla="*/ 89 h 104"/>
                <a:gd name="T22" fmla="*/ 26 w 114"/>
                <a:gd name="T23" fmla="*/ 89 h 104"/>
                <a:gd name="T24" fmla="*/ 62 w 114"/>
                <a:gd name="T25" fmla="*/ 104 h 104"/>
                <a:gd name="T26" fmla="*/ 114 w 114"/>
                <a:gd name="T27" fmla="*/ 52 h 104"/>
                <a:gd name="T28" fmla="*/ 62 w 114"/>
                <a:gd name="T2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4" h="104">
                  <a:moveTo>
                    <a:pt x="62" y="0"/>
                  </a:moveTo>
                  <a:cubicBezTo>
                    <a:pt x="49" y="0"/>
                    <a:pt x="37" y="5"/>
                    <a:pt x="28" y="13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41" y="12"/>
                    <a:pt x="51" y="8"/>
                    <a:pt x="62" y="8"/>
                  </a:cubicBezTo>
                  <a:cubicBezTo>
                    <a:pt x="86" y="8"/>
                    <a:pt x="106" y="27"/>
                    <a:pt x="106" y="52"/>
                  </a:cubicBezTo>
                  <a:cubicBezTo>
                    <a:pt x="106" y="76"/>
                    <a:pt x="86" y="96"/>
                    <a:pt x="62" y="96"/>
                  </a:cubicBezTo>
                  <a:cubicBezTo>
                    <a:pt x="50" y="96"/>
                    <a:pt x="40" y="91"/>
                    <a:pt x="32" y="84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5" y="57"/>
                    <a:pt x="5" y="57"/>
                    <a:pt x="5" y="5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26" y="89"/>
                    <a:pt x="26" y="89"/>
                    <a:pt x="26" y="89"/>
                  </a:cubicBezTo>
                  <a:cubicBezTo>
                    <a:pt x="36" y="98"/>
                    <a:pt x="48" y="104"/>
                    <a:pt x="62" y="104"/>
                  </a:cubicBezTo>
                  <a:cubicBezTo>
                    <a:pt x="91" y="104"/>
                    <a:pt x="114" y="80"/>
                    <a:pt x="114" y="52"/>
                  </a:cubicBezTo>
                  <a:cubicBezTo>
                    <a:pt x="114" y="23"/>
                    <a:pt x="91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3812" tIns="11906" rIns="23812" bIns="11906" numCol="1" anchor="t" anchorCtr="0" compatLnSpc="1">
              <a:prstTxWarp prst="textNoShape">
                <a:avLst/>
              </a:prstTxWarp>
            </a:bodyPr>
            <a:lstStyle/>
            <a:p>
              <a:pPr defTabSz="238110">
                <a:defRPr/>
              </a:pPr>
              <a:endParaRPr lang="en-US" sz="1562" kern="0">
                <a:solidFill>
                  <a:schemeClr val="bg1"/>
                </a:solidFill>
              </a:endParaRPr>
            </a:p>
          </p:txBody>
        </p:sp>
      </p:grpSp>
      <p:sp>
        <p:nvSpPr>
          <p:cNvPr id="24" name="Freeform 74"/>
          <p:cNvSpPr>
            <a:spLocks noEditPoints="1"/>
          </p:cNvSpPr>
          <p:nvPr/>
        </p:nvSpPr>
        <p:spPr bwMode="auto">
          <a:xfrm>
            <a:off x="4837787" y="3431252"/>
            <a:ext cx="437124" cy="427056"/>
          </a:xfrm>
          <a:custGeom>
            <a:avLst/>
            <a:gdLst>
              <a:gd name="T0" fmla="*/ 169 w 220"/>
              <a:gd name="T1" fmla="*/ 138 h 215"/>
              <a:gd name="T2" fmla="*/ 169 w 220"/>
              <a:gd name="T3" fmla="*/ 127 h 215"/>
              <a:gd name="T4" fmla="*/ 124 w 220"/>
              <a:gd name="T5" fmla="*/ 115 h 215"/>
              <a:gd name="T6" fmla="*/ 172 w 220"/>
              <a:gd name="T7" fmla="*/ 84 h 215"/>
              <a:gd name="T8" fmla="*/ 211 w 220"/>
              <a:gd name="T9" fmla="*/ 25 h 215"/>
              <a:gd name="T10" fmla="*/ 190 w 220"/>
              <a:gd name="T11" fmla="*/ 38 h 215"/>
              <a:gd name="T12" fmla="*/ 176 w 220"/>
              <a:gd name="T13" fmla="*/ 24 h 215"/>
              <a:gd name="T14" fmla="*/ 189 w 220"/>
              <a:gd name="T15" fmla="*/ 3 h 215"/>
              <a:gd name="T16" fmla="*/ 143 w 220"/>
              <a:gd name="T17" fmla="*/ 12 h 215"/>
              <a:gd name="T18" fmla="*/ 99 w 220"/>
              <a:gd name="T19" fmla="*/ 90 h 215"/>
              <a:gd name="T20" fmla="*/ 56 w 220"/>
              <a:gd name="T21" fmla="*/ 36 h 215"/>
              <a:gd name="T22" fmla="*/ 8 w 220"/>
              <a:gd name="T23" fmla="*/ 22 h 215"/>
              <a:gd name="T24" fmla="*/ 45 w 220"/>
              <a:gd name="T25" fmla="*/ 48 h 215"/>
              <a:gd name="T26" fmla="*/ 59 w 220"/>
              <a:gd name="T27" fmla="*/ 130 h 215"/>
              <a:gd name="T28" fmla="*/ 15 w 220"/>
              <a:gd name="T29" fmla="*/ 139 h 215"/>
              <a:gd name="T30" fmla="*/ 9 w 220"/>
              <a:gd name="T31" fmla="*/ 191 h 215"/>
              <a:gd name="T32" fmla="*/ 41 w 220"/>
              <a:gd name="T33" fmla="*/ 172 h 215"/>
              <a:gd name="T34" fmla="*/ 23 w 220"/>
              <a:gd name="T35" fmla="*/ 205 h 215"/>
              <a:gd name="T36" fmla="*/ 45 w 220"/>
              <a:gd name="T37" fmla="*/ 211 h 215"/>
              <a:gd name="T38" fmla="*/ 85 w 220"/>
              <a:gd name="T39" fmla="*/ 155 h 215"/>
              <a:gd name="T40" fmla="*/ 147 w 220"/>
              <a:gd name="T41" fmla="*/ 149 h 215"/>
              <a:gd name="T42" fmla="*/ 136 w 220"/>
              <a:gd name="T43" fmla="*/ 172 h 215"/>
              <a:gd name="T44" fmla="*/ 184 w 220"/>
              <a:gd name="T45" fmla="*/ 209 h 215"/>
              <a:gd name="T46" fmla="*/ 212 w 220"/>
              <a:gd name="T47" fmla="*/ 209 h 215"/>
              <a:gd name="T48" fmla="*/ 20 w 220"/>
              <a:gd name="T49" fmla="*/ 22 h 215"/>
              <a:gd name="T50" fmla="*/ 45 w 220"/>
              <a:gd name="T51" fmla="*/ 36 h 215"/>
              <a:gd name="T52" fmla="*/ 20 w 220"/>
              <a:gd name="T53" fmla="*/ 22 h 215"/>
              <a:gd name="T54" fmla="*/ 69 w 220"/>
              <a:gd name="T55" fmla="*/ 193 h 215"/>
              <a:gd name="T56" fmla="*/ 37 w 220"/>
              <a:gd name="T57" fmla="*/ 202 h 215"/>
              <a:gd name="T58" fmla="*/ 49 w 220"/>
              <a:gd name="T59" fmla="*/ 164 h 215"/>
              <a:gd name="T60" fmla="*/ 12 w 220"/>
              <a:gd name="T61" fmla="*/ 177 h 215"/>
              <a:gd name="T62" fmla="*/ 45 w 220"/>
              <a:gd name="T63" fmla="*/ 135 h 215"/>
              <a:gd name="T64" fmla="*/ 61 w 220"/>
              <a:gd name="T65" fmla="*/ 139 h 215"/>
              <a:gd name="T66" fmla="*/ 141 w 220"/>
              <a:gd name="T67" fmla="*/ 55 h 215"/>
              <a:gd name="T68" fmla="*/ 172 w 220"/>
              <a:gd name="T69" fmla="*/ 8 h 215"/>
              <a:gd name="T70" fmla="*/ 168 w 220"/>
              <a:gd name="T71" fmla="*/ 21 h 215"/>
              <a:gd name="T72" fmla="*/ 194 w 220"/>
              <a:gd name="T73" fmla="*/ 46 h 215"/>
              <a:gd name="T74" fmla="*/ 196 w 220"/>
              <a:gd name="T75" fmla="*/ 66 h 215"/>
              <a:gd name="T76" fmla="*/ 159 w 220"/>
              <a:gd name="T77" fmla="*/ 73 h 215"/>
              <a:gd name="T78" fmla="*/ 75 w 220"/>
              <a:gd name="T79" fmla="*/ 153 h 215"/>
              <a:gd name="T80" fmla="*/ 206 w 220"/>
              <a:gd name="T81" fmla="*/ 203 h 215"/>
              <a:gd name="T82" fmla="*/ 189 w 220"/>
              <a:gd name="T83" fmla="*/ 203 h 215"/>
              <a:gd name="T84" fmla="*/ 164 w 220"/>
              <a:gd name="T85" fmla="*/ 144 h 215"/>
              <a:gd name="T86" fmla="*/ 206 w 220"/>
              <a:gd name="T87" fmla="*/ 203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20" h="215">
                <a:moveTo>
                  <a:pt x="212" y="180"/>
                </a:moveTo>
                <a:cubicBezTo>
                  <a:pt x="169" y="138"/>
                  <a:pt x="169" y="138"/>
                  <a:pt x="169" y="138"/>
                </a:cubicBezTo>
                <a:cubicBezTo>
                  <a:pt x="175" y="132"/>
                  <a:pt x="175" y="132"/>
                  <a:pt x="175" y="132"/>
                </a:cubicBezTo>
                <a:cubicBezTo>
                  <a:pt x="169" y="127"/>
                  <a:pt x="169" y="127"/>
                  <a:pt x="169" y="127"/>
                </a:cubicBezTo>
                <a:cubicBezTo>
                  <a:pt x="152" y="144"/>
                  <a:pt x="152" y="144"/>
                  <a:pt x="152" y="144"/>
                </a:cubicBezTo>
                <a:cubicBezTo>
                  <a:pt x="124" y="115"/>
                  <a:pt x="124" y="115"/>
                  <a:pt x="124" y="115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63" y="83"/>
                  <a:pt x="167" y="84"/>
                  <a:pt x="172" y="84"/>
                </a:cubicBezTo>
                <a:cubicBezTo>
                  <a:pt x="184" y="84"/>
                  <a:pt x="194" y="79"/>
                  <a:pt x="202" y="72"/>
                </a:cubicBezTo>
                <a:cubicBezTo>
                  <a:pt x="214" y="59"/>
                  <a:pt x="218" y="41"/>
                  <a:pt x="211" y="25"/>
                </a:cubicBezTo>
                <a:cubicBezTo>
                  <a:pt x="208" y="20"/>
                  <a:pt x="208" y="20"/>
                  <a:pt x="208" y="20"/>
                </a:cubicBezTo>
                <a:cubicBezTo>
                  <a:pt x="190" y="38"/>
                  <a:pt x="190" y="38"/>
                  <a:pt x="190" y="38"/>
                </a:cubicBezTo>
                <a:cubicBezTo>
                  <a:pt x="176" y="38"/>
                  <a:pt x="176" y="38"/>
                  <a:pt x="176" y="38"/>
                </a:cubicBezTo>
                <a:cubicBezTo>
                  <a:pt x="176" y="24"/>
                  <a:pt x="176" y="24"/>
                  <a:pt x="176" y="24"/>
                </a:cubicBezTo>
                <a:cubicBezTo>
                  <a:pt x="194" y="6"/>
                  <a:pt x="194" y="6"/>
                  <a:pt x="194" y="6"/>
                </a:cubicBezTo>
                <a:cubicBezTo>
                  <a:pt x="189" y="3"/>
                  <a:pt x="189" y="3"/>
                  <a:pt x="189" y="3"/>
                </a:cubicBezTo>
                <a:cubicBezTo>
                  <a:pt x="184" y="1"/>
                  <a:pt x="178" y="0"/>
                  <a:pt x="172" y="0"/>
                </a:cubicBezTo>
                <a:cubicBezTo>
                  <a:pt x="161" y="0"/>
                  <a:pt x="150" y="4"/>
                  <a:pt x="143" y="12"/>
                </a:cubicBezTo>
                <a:cubicBezTo>
                  <a:pt x="131" y="24"/>
                  <a:pt x="127" y="41"/>
                  <a:pt x="133" y="56"/>
                </a:cubicBezTo>
                <a:cubicBezTo>
                  <a:pt x="99" y="90"/>
                  <a:pt x="99" y="90"/>
                  <a:pt x="99" y="90"/>
                </a:cubicBezTo>
                <a:cubicBezTo>
                  <a:pt x="51" y="42"/>
                  <a:pt x="51" y="42"/>
                  <a:pt x="51" y="42"/>
                </a:cubicBezTo>
                <a:cubicBezTo>
                  <a:pt x="56" y="36"/>
                  <a:pt x="56" y="36"/>
                  <a:pt x="56" y="36"/>
                </a:cubicBezTo>
                <a:cubicBezTo>
                  <a:pt x="25" y="5"/>
                  <a:pt x="25" y="5"/>
                  <a:pt x="25" y="5"/>
                </a:cubicBezTo>
                <a:cubicBezTo>
                  <a:pt x="8" y="22"/>
                  <a:pt x="8" y="22"/>
                  <a:pt x="8" y="22"/>
                </a:cubicBezTo>
                <a:cubicBezTo>
                  <a:pt x="39" y="53"/>
                  <a:pt x="39" y="53"/>
                  <a:pt x="39" y="53"/>
                </a:cubicBezTo>
                <a:cubicBezTo>
                  <a:pt x="45" y="48"/>
                  <a:pt x="45" y="48"/>
                  <a:pt x="45" y="48"/>
                </a:cubicBezTo>
                <a:cubicBezTo>
                  <a:pt x="93" y="96"/>
                  <a:pt x="93" y="96"/>
                  <a:pt x="93" y="96"/>
                </a:cubicBezTo>
                <a:cubicBezTo>
                  <a:pt x="59" y="130"/>
                  <a:pt x="59" y="130"/>
                  <a:pt x="59" y="130"/>
                </a:cubicBezTo>
                <a:cubicBezTo>
                  <a:pt x="55" y="128"/>
                  <a:pt x="50" y="127"/>
                  <a:pt x="45" y="127"/>
                </a:cubicBezTo>
                <a:cubicBezTo>
                  <a:pt x="34" y="127"/>
                  <a:pt x="23" y="132"/>
                  <a:pt x="15" y="139"/>
                </a:cubicBezTo>
                <a:cubicBezTo>
                  <a:pt x="3" y="152"/>
                  <a:pt x="0" y="170"/>
                  <a:pt x="6" y="186"/>
                </a:cubicBezTo>
                <a:cubicBezTo>
                  <a:pt x="9" y="191"/>
                  <a:pt x="9" y="191"/>
                  <a:pt x="9" y="191"/>
                </a:cubicBezTo>
                <a:cubicBezTo>
                  <a:pt x="27" y="173"/>
                  <a:pt x="27" y="173"/>
                  <a:pt x="27" y="173"/>
                </a:cubicBezTo>
                <a:cubicBezTo>
                  <a:pt x="41" y="172"/>
                  <a:pt x="41" y="172"/>
                  <a:pt x="41" y="172"/>
                </a:cubicBezTo>
                <a:cubicBezTo>
                  <a:pt x="41" y="187"/>
                  <a:pt x="41" y="187"/>
                  <a:pt x="41" y="187"/>
                </a:cubicBezTo>
                <a:cubicBezTo>
                  <a:pt x="23" y="205"/>
                  <a:pt x="23" y="205"/>
                  <a:pt x="23" y="205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34" y="210"/>
                  <a:pt x="39" y="211"/>
                  <a:pt x="45" y="211"/>
                </a:cubicBezTo>
                <a:cubicBezTo>
                  <a:pt x="56" y="211"/>
                  <a:pt x="67" y="207"/>
                  <a:pt x="75" y="199"/>
                </a:cubicBezTo>
                <a:cubicBezTo>
                  <a:pt x="86" y="187"/>
                  <a:pt x="90" y="170"/>
                  <a:pt x="85" y="155"/>
                </a:cubicBezTo>
                <a:cubicBezTo>
                  <a:pt x="119" y="121"/>
                  <a:pt x="119" y="121"/>
                  <a:pt x="119" y="121"/>
                </a:cubicBezTo>
                <a:cubicBezTo>
                  <a:pt x="147" y="149"/>
                  <a:pt x="147" y="149"/>
                  <a:pt x="147" y="149"/>
                </a:cubicBezTo>
                <a:cubicBezTo>
                  <a:pt x="130" y="166"/>
                  <a:pt x="130" y="166"/>
                  <a:pt x="130" y="166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1" y="166"/>
                  <a:pt x="141" y="166"/>
                  <a:pt x="141" y="166"/>
                </a:cubicBezTo>
                <a:cubicBezTo>
                  <a:pt x="184" y="209"/>
                  <a:pt x="184" y="209"/>
                  <a:pt x="184" y="209"/>
                </a:cubicBezTo>
                <a:cubicBezTo>
                  <a:pt x="187" y="213"/>
                  <a:pt x="192" y="215"/>
                  <a:pt x="198" y="215"/>
                </a:cubicBezTo>
                <a:cubicBezTo>
                  <a:pt x="203" y="215"/>
                  <a:pt x="208" y="213"/>
                  <a:pt x="212" y="209"/>
                </a:cubicBezTo>
                <a:cubicBezTo>
                  <a:pt x="220" y="201"/>
                  <a:pt x="220" y="188"/>
                  <a:pt x="212" y="180"/>
                </a:cubicBezTo>
                <a:close/>
                <a:moveTo>
                  <a:pt x="20" y="22"/>
                </a:moveTo>
                <a:cubicBezTo>
                  <a:pt x="25" y="16"/>
                  <a:pt x="25" y="16"/>
                  <a:pt x="25" y="16"/>
                </a:cubicBezTo>
                <a:cubicBezTo>
                  <a:pt x="45" y="36"/>
                  <a:pt x="45" y="36"/>
                  <a:pt x="45" y="36"/>
                </a:cubicBezTo>
                <a:cubicBezTo>
                  <a:pt x="39" y="42"/>
                  <a:pt x="39" y="42"/>
                  <a:pt x="39" y="42"/>
                </a:cubicBezTo>
                <a:lnTo>
                  <a:pt x="20" y="22"/>
                </a:lnTo>
                <a:close/>
                <a:moveTo>
                  <a:pt x="76" y="156"/>
                </a:moveTo>
                <a:cubicBezTo>
                  <a:pt x="82" y="169"/>
                  <a:pt x="79" y="183"/>
                  <a:pt x="69" y="193"/>
                </a:cubicBezTo>
                <a:cubicBezTo>
                  <a:pt x="63" y="200"/>
                  <a:pt x="54" y="203"/>
                  <a:pt x="45" y="203"/>
                </a:cubicBezTo>
                <a:cubicBezTo>
                  <a:pt x="42" y="203"/>
                  <a:pt x="40" y="203"/>
                  <a:pt x="37" y="202"/>
                </a:cubicBezTo>
                <a:cubicBezTo>
                  <a:pt x="49" y="190"/>
                  <a:pt x="49" y="190"/>
                  <a:pt x="49" y="190"/>
                </a:cubicBezTo>
                <a:cubicBezTo>
                  <a:pt x="49" y="164"/>
                  <a:pt x="49" y="164"/>
                  <a:pt x="49" y="164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12" y="177"/>
                  <a:pt x="12" y="177"/>
                  <a:pt x="12" y="177"/>
                </a:cubicBezTo>
                <a:cubicBezTo>
                  <a:pt x="9" y="166"/>
                  <a:pt x="12" y="154"/>
                  <a:pt x="21" y="145"/>
                </a:cubicBezTo>
                <a:cubicBezTo>
                  <a:pt x="27" y="139"/>
                  <a:pt x="36" y="135"/>
                  <a:pt x="45" y="135"/>
                </a:cubicBezTo>
                <a:cubicBezTo>
                  <a:pt x="50" y="135"/>
                  <a:pt x="54" y="136"/>
                  <a:pt x="58" y="138"/>
                </a:cubicBezTo>
                <a:cubicBezTo>
                  <a:pt x="61" y="139"/>
                  <a:pt x="61" y="139"/>
                  <a:pt x="61" y="139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41" y="55"/>
                  <a:pt x="141" y="55"/>
                  <a:pt x="141" y="55"/>
                </a:cubicBezTo>
                <a:cubicBezTo>
                  <a:pt x="135" y="42"/>
                  <a:pt x="138" y="28"/>
                  <a:pt x="148" y="18"/>
                </a:cubicBezTo>
                <a:cubicBezTo>
                  <a:pt x="155" y="11"/>
                  <a:pt x="163" y="8"/>
                  <a:pt x="172" y="8"/>
                </a:cubicBezTo>
                <a:cubicBezTo>
                  <a:pt x="175" y="8"/>
                  <a:pt x="177" y="8"/>
                  <a:pt x="180" y="9"/>
                </a:cubicBezTo>
                <a:cubicBezTo>
                  <a:pt x="168" y="21"/>
                  <a:pt x="168" y="21"/>
                  <a:pt x="168" y="21"/>
                </a:cubicBezTo>
                <a:cubicBezTo>
                  <a:pt x="167" y="46"/>
                  <a:pt x="167" y="46"/>
                  <a:pt x="167" y="46"/>
                </a:cubicBezTo>
                <a:cubicBezTo>
                  <a:pt x="194" y="46"/>
                  <a:pt x="194" y="46"/>
                  <a:pt x="194" y="46"/>
                </a:cubicBezTo>
                <a:cubicBezTo>
                  <a:pt x="205" y="34"/>
                  <a:pt x="205" y="34"/>
                  <a:pt x="205" y="34"/>
                </a:cubicBezTo>
                <a:cubicBezTo>
                  <a:pt x="208" y="46"/>
                  <a:pt x="205" y="57"/>
                  <a:pt x="196" y="66"/>
                </a:cubicBezTo>
                <a:cubicBezTo>
                  <a:pt x="190" y="72"/>
                  <a:pt x="181" y="76"/>
                  <a:pt x="172" y="76"/>
                </a:cubicBezTo>
                <a:cubicBezTo>
                  <a:pt x="168" y="76"/>
                  <a:pt x="163" y="75"/>
                  <a:pt x="159" y="73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75" y="153"/>
                  <a:pt x="75" y="153"/>
                  <a:pt x="75" y="153"/>
                </a:cubicBezTo>
                <a:lnTo>
                  <a:pt x="76" y="156"/>
                </a:lnTo>
                <a:close/>
                <a:moveTo>
                  <a:pt x="206" y="203"/>
                </a:moveTo>
                <a:cubicBezTo>
                  <a:pt x="204" y="205"/>
                  <a:pt x="201" y="207"/>
                  <a:pt x="198" y="207"/>
                </a:cubicBezTo>
                <a:cubicBezTo>
                  <a:pt x="195" y="207"/>
                  <a:pt x="192" y="205"/>
                  <a:pt x="189" y="203"/>
                </a:cubicBezTo>
                <a:cubicBezTo>
                  <a:pt x="147" y="161"/>
                  <a:pt x="147" y="161"/>
                  <a:pt x="147" y="161"/>
                </a:cubicBezTo>
                <a:cubicBezTo>
                  <a:pt x="164" y="144"/>
                  <a:pt x="164" y="144"/>
                  <a:pt x="164" y="144"/>
                </a:cubicBezTo>
                <a:cubicBezTo>
                  <a:pt x="206" y="186"/>
                  <a:pt x="206" y="186"/>
                  <a:pt x="206" y="186"/>
                </a:cubicBezTo>
                <a:cubicBezTo>
                  <a:pt x="211" y="191"/>
                  <a:pt x="211" y="198"/>
                  <a:pt x="206" y="203"/>
                </a:cubicBezTo>
                <a:close/>
              </a:path>
            </a:pathLst>
          </a:custGeom>
          <a:solidFill>
            <a:srgbClr val="1D3559"/>
          </a:solidFill>
          <a:ln>
            <a:noFill/>
          </a:ln>
          <a:extLst/>
        </p:spPr>
        <p:txBody>
          <a:bodyPr vert="horz" wrap="square" lIns="23812" tIns="11906" rIns="23812" bIns="11906" numCol="1" anchor="t" anchorCtr="0" compatLnSpc="1">
            <a:prstTxWarp prst="textNoShape">
              <a:avLst/>
            </a:prstTxWarp>
          </a:bodyPr>
          <a:lstStyle/>
          <a:p>
            <a:pPr defTabSz="238110">
              <a:defRPr/>
            </a:pPr>
            <a:endParaRPr lang="en-US" sz="1562" kern="0">
              <a:solidFill>
                <a:schemeClr val="bg1"/>
              </a:solidFill>
            </a:endParaRPr>
          </a:p>
        </p:txBody>
      </p:sp>
      <p:grpSp>
        <p:nvGrpSpPr>
          <p:cNvPr id="25" name="Group 72"/>
          <p:cNvGrpSpPr/>
          <p:nvPr/>
        </p:nvGrpSpPr>
        <p:grpSpPr>
          <a:xfrm>
            <a:off x="4843843" y="2100547"/>
            <a:ext cx="446729" cy="390643"/>
            <a:chOff x="9117013" y="2486025"/>
            <a:chExt cx="720725" cy="630238"/>
          </a:xfrm>
          <a:solidFill>
            <a:srgbClr val="1D3559"/>
          </a:solidFill>
        </p:grpSpPr>
        <p:sp>
          <p:nvSpPr>
            <p:cNvPr id="26" name="Freeform 42"/>
            <p:cNvSpPr>
              <a:spLocks noEditPoints="1"/>
            </p:cNvSpPr>
            <p:nvPr/>
          </p:nvSpPr>
          <p:spPr bwMode="auto">
            <a:xfrm>
              <a:off x="9117013" y="2486025"/>
              <a:ext cx="720725" cy="630238"/>
            </a:xfrm>
            <a:custGeom>
              <a:avLst/>
              <a:gdLst>
                <a:gd name="T0" fmla="*/ 176 w 192"/>
                <a:gd name="T1" fmla="*/ 0 h 168"/>
                <a:gd name="T2" fmla="*/ 16 w 192"/>
                <a:gd name="T3" fmla="*/ 0 h 168"/>
                <a:gd name="T4" fmla="*/ 0 w 192"/>
                <a:gd name="T5" fmla="*/ 16 h 168"/>
                <a:gd name="T6" fmla="*/ 0 w 192"/>
                <a:gd name="T7" fmla="*/ 120 h 168"/>
                <a:gd name="T8" fmla="*/ 16 w 192"/>
                <a:gd name="T9" fmla="*/ 136 h 168"/>
                <a:gd name="T10" fmla="*/ 128 w 192"/>
                <a:gd name="T11" fmla="*/ 136 h 168"/>
                <a:gd name="T12" fmla="*/ 160 w 192"/>
                <a:gd name="T13" fmla="*/ 168 h 168"/>
                <a:gd name="T14" fmla="*/ 160 w 192"/>
                <a:gd name="T15" fmla="*/ 136 h 168"/>
                <a:gd name="T16" fmla="*/ 176 w 192"/>
                <a:gd name="T17" fmla="*/ 136 h 168"/>
                <a:gd name="T18" fmla="*/ 192 w 192"/>
                <a:gd name="T19" fmla="*/ 120 h 168"/>
                <a:gd name="T20" fmla="*/ 192 w 192"/>
                <a:gd name="T21" fmla="*/ 16 h 168"/>
                <a:gd name="T22" fmla="*/ 176 w 192"/>
                <a:gd name="T23" fmla="*/ 0 h 168"/>
                <a:gd name="T24" fmla="*/ 184 w 192"/>
                <a:gd name="T25" fmla="*/ 120 h 168"/>
                <a:gd name="T26" fmla="*/ 176 w 192"/>
                <a:gd name="T27" fmla="*/ 128 h 168"/>
                <a:gd name="T28" fmla="*/ 160 w 192"/>
                <a:gd name="T29" fmla="*/ 128 h 168"/>
                <a:gd name="T30" fmla="*/ 152 w 192"/>
                <a:gd name="T31" fmla="*/ 128 h 168"/>
                <a:gd name="T32" fmla="*/ 152 w 192"/>
                <a:gd name="T33" fmla="*/ 136 h 168"/>
                <a:gd name="T34" fmla="*/ 152 w 192"/>
                <a:gd name="T35" fmla="*/ 149 h 168"/>
                <a:gd name="T36" fmla="*/ 134 w 192"/>
                <a:gd name="T37" fmla="*/ 131 h 168"/>
                <a:gd name="T38" fmla="*/ 131 w 192"/>
                <a:gd name="T39" fmla="*/ 128 h 168"/>
                <a:gd name="T40" fmla="*/ 128 w 192"/>
                <a:gd name="T41" fmla="*/ 128 h 168"/>
                <a:gd name="T42" fmla="*/ 16 w 192"/>
                <a:gd name="T43" fmla="*/ 128 h 168"/>
                <a:gd name="T44" fmla="*/ 8 w 192"/>
                <a:gd name="T45" fmla="*/ 120 h 168"/>
                <a:gd name="T46" fmla="*/ 8 w 192"/>
                <a:gd name="T47" fmla="*/ 16 h 168"/>
                <a:gd name="T48" fmla="*/ 16 w 192"/>
                <a:gd name="T49" fmla="*/ 8 h 168"/>
                <a:gd name="T50" fmla="*/ 176 w 192"/>
                <a:gd name="T51" fmla="*/ 8 h 168"/>
                <a:gd name="T52" fmla="*/ 184 w 192"/>
                <a:gd name="T53" fmla="*/ 16 h 168"/>
                <a:gd name="T54" fmla="*/ 184 w 192"/>
                <a:gd name="T55" fmla="*/ 12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92" h="168">
                  <a:moveTo>
                    <a:pt x="17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9"/>
                    <a:pt x="7" y="136"/>
                    <a:pt x="16" y="136"/>
                  </a:cubicBezTo>
                  <a:cubicBezTo>
                    <a:pt x="128" y="136"/>
                    <a:pt x="128" y="136"/>
                    <a:pt x="128" y="136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160" y="136"/>
                    <a:pt x="160" y="136"/>
                    <a:pt x="160" y="136"/>
                  </a:cubicBezTo>
                  <a:cubicBezTo>
                    <a:pt x="176" y="136"/>
                    <a:pt x="176" y="136"/>
                    <a:pt x="176" y="136"/>
                  </a:cubicBezTo>
                  <a:cubicBezTo>
                    <a:pt x="185" y="136"/>
                    <a:pt x="192" y="129"/>
                    <a:pt x="192" y="120"/>
                  </a:cubicBezTo>
                  <a:cubicBezTo>
                    <a:pt x="192" y="16"/>
                    <a:pt x="192" y="16"/>
                    <a:pt x="192" y="16"/>
                  </a:cubicBezTo>
                  <a:cubicBezTo>
                    <a:pt x="192" y="7"/>
                    <a:pt x="185" y="0"/>
                    <a:pt x="176" y="0"/>
                  </a:cubicBezTo>
                  <a:close/>
                  <a:moveTo>
                    <a:pt x="184" y="120"/>
                  </a:moveTo>
                  <a:cubicBezTo>
                    <a:pt x="184" y="125"/>
                    <a:pt x="180" y="128"/>
                    <a:pt x="176" y="128"/>
                  </a:cubicBezTo>
                  <a:cubicBezTo>
                    <a:pt x="160" y="128"/>
                    <a:pt x="160" y="128"/>
                    <a:pt x="160" y="128"/>
                  </a:cubicBezTo>
                  <a:cubicBezTo>
                    <a:pt x="152" y="128"/>
                    <a:pt x="152" y="128"/>
                    <a:pt x="152" y="128"/>
                  </a:cubicBezTo>
                  <a:cubicBezTo>
                    <a:pt x="152" y="136"/>
                    <a:pt x="152" y="136"/>
                    <a:pt x="152" y="136"/>
                  </a:cubicBezTo>
                  <a:cubicBezTo>
                    <a:pt x="152" y="149"/>
                    <a:pt x="152" y="149"/>
                    <a:pt x="152" y="149"/>
                  </a:cubicBezTo>
                  <a:cubicBezTo>
                    <a:pt x="134" y="131"/>
                    <a:pt x="134" y="131"/>
                    <a:pt x="134" y="131"/>
                  </a:cubicBezTo>
                  <a:cubicBezTo>
                    <a:pt x="131" y="128"/>
                    <a:pt x="131" y="128"/>
                    <a:pt x="131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6" y="128"/>
                    <a:pt x="16" y="128"/>
                    <a:pt x="16" y="128"/>
                  </a:cubicBezTo>
                  <a:cubicBezTo>
                    <a:pt x="11" y="128"/>
                    <a:pt x="8" y="125"/>
                    <a:pt x="8" y="120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1" y="8"/>
                    <a:pt x="16" y="8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80" y="8"/>
                    <a:pt x="184" y="12"/>
                    <a:pt x="184" y="16"/>
                  </a:cubicBezTo>
                  <a:lnTo>
                    <a:pt x="184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3812" tIns="11906" rIns="23812" bIns="11906" numCol="1" anchor="t" anchorCtr="0" compatLnSpc="1">
              <a:prstTxWarp prst="textNoShape">
                <a:avLst/>
              </a:prstTxWarp>
            </a:bodyPr>
            <a:lstStyle/>
            <a:p>
              <a:pPr defTabSz="238110">
                <a:defRPr/>
              </a:pPr>
              <a:endParaRPr lang="en-US" sz="1562" kern="0">
                <a:solidFill>
                  <a:schemeClr val="bg1"/>
                </a:solidFill>
              </a:endParaRPr>
            </a:p>
          </p:txBody>
        </p:sp>
        <p:sp>
          <p:nvSpPr>
            <p:cNvPr id="27" name="Oval 43"/>
            <p:cNvSpPr>
              <a:spLocks noChangeArrowheads="1"/>
            </p:cNvSpPr>
            <p:nvPr/>
          </p:nvSpPr>
          <p:spPr bwMode="auto">
            <a:xfrm>
              <a:off x="9448800" y="2711450"/>
              <a:ext cx="58738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3812" tIns="11906" rIns="23812" bIns="11906" numCol="1" anchor="t" anchorCtr="0" compatLnSpc="1">
              <a:prstTxWarp prst="textNoShape">
                <a:avLst/>
              </a:prstTxWarp>
            </a:bodyPr>
            <a:lstStyle/>
            <a:p>
              <a:pPr defTabSz="238110">
                <a:defRPr/>
              </a:pPr>
              <a:endParaRPr lang="en-US" sz="1562" kern="0">
                <a:solidFill>
                  <a:schemeClr val="bg1"/>
                </a:solidFill>
              </a:endParaRPr>
            </a:p>
          </p:txBody>
        </p:sp>
        <p:sp>
          <p:nvSpPr>
            <p:cNvPr id="28" name="Oval 44"/>
            <p:cNvSpPr>
              <a:spLocks noChangeArrowheads="1"/>
            </p:cNvSpPr>
            <p:nvPr/>
          </p:nvSpPr>
          <p:spPr bwMode="auto">
            <a:xfrm>
              <a:off x="9567863" y="27114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3812" tIns="11906" rIns="23812" bIns="11906" numCol="1" anchor="t" anchorCtr="0" compatLnSpc="1">
              <a:prstTxWarp prst="textNoShape">
                <a:avLst/>
              </a:prstTxWarp>
            </a:bodyPr>
            <a:lstStyle/>
            <a:p>
              <a:pPr defTabSz="238110">
                <a:defRPr/>
              </a:pPr>
              <a:endParaRPr lang="en-US" sz="1562" kern="0">
                <a:solidFill>
                  <a:schemeClr val="bg1"/>
                </a:solidFill>
              </a:endParaRPr>
            </a:p>
          </p:txBody>
        </p:sp>
        <p:sp>
          <p:nvSpPr>
            <p:cNvPr id="29" name="Oval 45"/>
            <p:cNvSpPr>
              <a:spLocks noChangeArrowheads="1"/>
            </p:cNvSpPr>
            <p:nvPr/>
          </p:nvSpPr>
          <p:spPr bwMode="auto">
            <a:xfrm>
              <a:off x="9328150" y="2711450"/>
              <a:ext cx="60325" cy="60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3812" tIns="11906" rIns="23812" bIns="11906" numCol="1" anchor="t" anchorCtr="0" compatLnSpc="1">
              <a:prstTxWarp prst="textNoShape">
                <a:avLst/>
              </a:prstTxWarp>
            </a:bodyPr>
            <a:lstStyle/>
            <a:p>
              <a:pPr defTabSz="238110">
                <a:defRPr/>
              </a:pPr>
              <a:endParaRPr lang="en-US" sz="1562" kern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550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Box 102"/>
          <p:cNvSpPr txBox="1"/>
          <p:nvPr/>
        </p:nvSpPr>
        <p:spPr>
          <a:xfrm>
            <a:off x="206542" y="412874"/>
            <a:ext cx="11310801" cy="534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tabLst>
                <a:tab pos="3285997" algn="l"/>
              </a:tabLst>
            </a:pPr>
            <a:r>
              <a:rPr lang="ru-RU" sz="3594" dirty="0">
                <a:solidFill>
                  <a:srgbClr val="990033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Автоматизация процессов: типовые решения</a:t>
            </a:r>
            <a:endParaRPr lang="en-US" sz="3594" dirty="0">
              <a:solidFill>
                <a:srgbClr val="990033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sp>
        <p:nvSpPr>
          <p:cNvPr id="104" name="Pentagon 94"/>
          <p:cNvSpPr/>
          <p:nvPr/>
        </p:nvSpPr>
        <p:spPr>
          <a:xfrm>
            <a:off x="3851374" y="1670846"/>
            <a:ext cx="7054379" cy="983254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06">
              <a:solidFill>
                <a:schemeClr val="bg1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05" name="Pentagon 78"/>
          <p:cNvSpPr/>
          <p:nvPr/>
        </p:nvSpPr>
        <p:spPr>
          <a:xfrm>
            <a:off x="3947306" y="2654102"/>
            <a:ext cx="8041771" cy="1007058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06" name="Rectangle 12"/>
          <p:cNvSpPr/>
          <p:nvPr/>
        </p:nvSpPr>
        <p:spPr>
          <a:xfrm rot="5400000">
            <a:off x="2829195" y="2537172"/>
            <a:ext cx="1274060" cy="96215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07" name="Rectangle 95"/>
          <p:cNvSpPr/>
          <p:nvPr/>
        </p:nvSpPr>
        <p:spPr>
          <a:xfrm rot="5400000">
            <a:off x="1459412" y="832285"/>
            <a:ext cx="1176770" cy="2079030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08" name="Rectangle 12"/>
          <p:cNvSpPr/>
          <p:nvPr/>
        </p:nvSpPr>
        <p:spPr>
          <a:xfrm rot="5400000">
            <a:off x="2829850" y="1542357"/>
            <a:ext cx="1375135" cy="865223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09" name="Rectangle 92"/>
          <p:cNvSpPr/>
          <p:nvPr/>
        </p:nvSpPr>
        <p:spPr>
          <a:xfrm rot="5400000">
            <a:off x="1450379" y="2018198"/>
            <a:ext cx="1194834" cy="2079030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0" name="Oval 97"/>
          <p:cNvSpPr/>
          <p:nvPr/>
        </p:nvSpPr>
        <p:spPr>
          <a:xfrm>
            <a:off x="423903" y="1283412"/>
            <a:ext cx="1164897" cy="1176713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1" name="Oval 93"/>
          <p:cNvSpPr/>
          <p:nvPr/>
        </p:nvSpPr>
        <p:spPr>
          <a:xfrm>
            <a:off x="423904" y="2460144"/>
            <a:ext cx="1180896" cy="1192874"/>
          </a:xfrm>
          <a:prstGeom prst="ellipse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2" name="Rectangle 72"/>
          <p:cNvSpPr/>
          <p:nvPr/>
        </p:nvSpPr>
        <p:spPr>
          <a:xfrm rot="16200000" flipV="1">
            <a:off x="1533041" y="3128411"/>
            <a:ext cx="1194834" cy="2244352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3" name="Oval 77"/>
          <p:cNvSpPr/>
          <p:nvPr/>
        </p:nvSpPr>
        <p:spPr>
          <a:xfrm>
            <a:off x="423904" y="3654960"/>
            <a:ext cx="1180896" cy="1192874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4" name="Pentagon 50"/>
          <p:cNvSpPr/>
          <p:nvPr/>
        </p:nvSpPr>
        <p:spPr>
          <a:xfrm>
            <a:off x="3947306" y="4649176"/>
            <a:ext cx="6027591" cy="984535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5" name="Rectangle 52"/>
          <p:cNvSpPr/>
          <p:nvPr/>
        </p:nvSpPr>
        <p:spPr>
          <a:xfrm rot="16200000" flipV="1">
            <a:off x="1455009" y="4401388"/>
            <a:ext cx="1185575" cy="2079030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6" name="Rectangle 12"/>
          <p:cNvSpPr/>
          <p:nvPr/>
        </p:nvSpPr>
        <p:spPr>
          <a:xfrm rot="16200000" flipV="1">
            <a:off x="2795836" y="4882219"/>
            <a:ext cx="1440438" cy="862500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 dirty="0"/>
          </a:p>
        </p:txBody>
      </p:sp>
      <p:sp>
        <p:nvSpPr>
          <p:cNvPr id="117" name="Oval 54"/>
          <p:cNvSpPr/>
          <p:nvPr/>
        </p:nvSpPr>
        <p:spPr>
          <a:xfrm>
            <a:off x="423903" y="4844488"/>
            <a:ext cx="1171456" cy="1189204"/>
          </a:xfrm>
          <a:prstGeom prst="ellipse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8" name="Oval 42"/>
          <p:cNvSpPr/>
          <p:nvPr/>
        </p:nvSpPr>
        <p:spPr>
          <a:xfrm>
            <a:off x="609211" y="1469510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sp>
        <p:nvSpPr>
          <p:cNvPr id="119" name="Oval 43"/>
          <p:cNvSpPr/>
          <p:nvPr/>
        </p:nvSpPr>
        <p:spPr>
          <a:xfrm>
            <a:off x="609211" y="2645252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sp>
        <p:nvSpPr>
          <p:cNvPr id="120" name="Pentagon 69"/>
          <p:cNvSpPr/>
          <p:nvPr/>
        </p:nvSpPr>
        <p:spPr>
          <a:xfrm>
            <a:off x="3947306" y="3650587"/>
            <a:ext cx="7306762" cy="995073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1406">
              <a:solidFill>
                <a:schemeClr val="bg1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21" name="Oval 44"/>
          <p:cNvSpPr/>
          <p:nvPr/>
        </p:nvSpPr>
        <p:spPr>
          <a:xfrm>
            <a:off x="609211" y="3851968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sp>
        <p:nvSpPr>
          <p:cNvPr id="122" name="Oval 45"/>
          <p:cNvSpPr/>
          <p:nvPr/>
        </p:nvSpPr>
        <p:spPr>
          <a:xfrm>
            <a:off x="609211" y="5027710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sp>
        <p:nvSpPr>
          <p:cNvPr id="123" name="Text Placeholder 33"/>
          <p:cNvSpPr txBox="1">
            <a:spLocks/>
          </p:cNvSpPr>
          <p:nvPr/>
        </p:nvSpPr>
        <p:spPr>
          <a:xfrm>
            <a:off x="1595359" y="1499426"/>
            <a:ext cx="1667473" cy="107232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Корпоративный портал</a:t>
            </a:r>
            <a:r>
              <a:rPr lang="en-US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</a:t>
            </a:r>
            <a:r>
              <a:rPr lang="ru-RU" sz="1406" b="1" dirty="0" err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информацион-ный</a:t>
            </a:r>
            <a:r>
              <a:rPr lang="ru-RU" sz="1406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</a:t>
            </a: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киоск  </a:t>
            </a:r>
            <a:endParaRPr lang="en-AU" sz="1406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124" name="Text Placeholder 33"/>
          <p:cNvSpPr txBox="1">
            <a:spLocks/>
          </p:cNvSpPr>
          <p:nvPr/>
        </p:nvSpPr>
        <p:spPr>
          <a:xfrm>
            <a:off x="1661086" y="2783215"/>
            <a:ext cx="1591548" cy="1373787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6" b="1" dirty="0" err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Информацион</a:t>
            </a:r>
            <a:r>
              <a:rPr lang="ru-RU" sz="1406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-но-</a:t>
            </a:r>
            <a:r>
              <a:rPr lang="ru-RU" sz="1406" b="1" dirty="0" err="1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образова</a:t>
            </a:r>
            <a:r>
              <a:rPr lang="ru-RU" sz="1406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-тельный </a:t>
            </a: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портал</a:t>
            </a:r>
            <a:endParaRPr lang="en-AU" sz="1406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25" name="Text Placeholder 33"/>
          <p:cNvSpPr txBox="1">
            <a:spLocks/>
          </p:cNvSpPr>
          <p:nvPr/>
        </p:nvSpPr>
        <p:spPr>
          <a:xfrm>
            <a:off x="1676350" y="3962553"/>
            <a:ext cx="1477717" cy="121640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Система управления знаниями</a:t>
            </a:r>
          </a:p>
        </p:txBody>
      </p:sp>
      <p:sp>
        <p:nvSpPr>
          <p:cNvPr id="126" name="Freeform 13"/>
          <p:cNvSpPr>
            <a:spLocks noEditPoints="1"/>
          </p:cNvSpPr>
          <p:nvPr/>
        </p:nvSpPr>
        <p:spPr bwMode="auto">
          <a:xfrm>
            <a:off x="807699" y="5230111"/>
            <a:ext cx="45489" cy="45950"/>
          </a:xfrm>
          <a:custGeom>
            <a:avLst/>
            <a:gdLst>
              <a:gd name="T0" fmla="*/ 34 w 128"/>
              <a:gd name="T1" fmla="*/ 94 h 128"/>
              <a:gd name="T2" fmla="*/ 34 w 128"/>
              <a:gd name="T3" fmla="*/ 17 h 128"/>
              <a:gd name="T4" fmla="*/ 17 w 128"/>
              <a:gd name="T5" fmla="*/ 0 h 128"/>
              <a:gd name="T6" fmla="*/ 0 w 128"/>
              <a:gd name="T7" fmla="*/ 17 h 128"/>
              <a:gd name="T8" fmla="*/ 0 w 128"/>
              <a:gd name="T9" fmla="*/ 128 h 128"/>
              <a:gd name="T10" fmla="*/ 34 w 128"/>
              <a:gd name="T11" fmla="*/ 128 h 128"/>
              <a:gd name="T12" fmla="*/ 34 w 128"/>
              <a:gd name="T13" fmla="*/ 128 h 128"/>
              <a:gd name="T14" fmla="*/ 111 w 128"/>
              <a:gd name="T15" fmla="*/ 128 h 128"/>
              <a:gd name="T16" fmla="*/ 128 w 128"/>
              <a:gd name="T17" fmla="*/ 111 h 128"/>
              <a:gd name="T18" fmla="*/ 111 w 128"/>
              <a:gd name="T19" fmla="*/ 94 h 128"/>
              <a:gd name="T20" fmla="*/ 34 w 128"/>
              <a:gd name="T21" fmla="*/ 94 h 128"/>
              <a:gd name="T22" fmla="*/ 34 w 128"/>
              <a:gd name="T23" fmla="*/ 94 h 128"/>
              <a:gd name="T24" fmla="*/ 34 w 128"/>
              <a:gd name="T25" fmla="*/ 94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8" h="128">
                <a:moveTo>
                  <a:pt x="34" y="94"/>
                </a:moveTo>
                <a:cubicBezTo>
                  <a:pt x="34" y="17"/>
                  <a:pt x="34" y="17"/>
                  <a:pt x="34" y="17"/>
                </a:cubicBezTo>
                <a:cubicBezTo>
                  <a:pt x="34" y="7"/>
                  <a:pt x="26" y="0"/>
                  <a:pt x="17" y="0"/>
                </a:cubicBezTo>
                <a:cubicBezTo>
                  <a:pt x="7" y="0"/>
                  <a:pt x="0" y="7"/>
                  <a:pt x="0" y="17"/>
                </a:cubicBezTo>
                <a:cubicBezTo>
                  <a:pt x="0" y="128"/>
                  <a:pt x="0" y="128"/>
                  <a:pt x="0" y="128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34" y="128"/>
                  <a:pt x="34" y="128"/>
                  <a:pt x="34" y="128"/>
                </a:cubicBezTo>
                <a:cubicBezTo>
                  <a:pt x="111" y="128"/>
                  <a:pt x="111" y="128"/>
                  <a:pt x="111" y="128"/>
                </a:cubicBezTo>
                <a:cubicBezTo>
                  <a:pt x="121" y="128"/>
                  <a:pt x="128" y="121"/>
                  <a:pt x="128" y="111"/>
                </a:cubicBezTo>
                <a:cubicBezTo>
                  <a:pt x="128" y="102"/>
                  <a:pt x="121" y="94"/>
                  <a:pt x="111" y="94"/>
                </a:cubicBezTo>
                <a:lnTo>
                  <a:pt x="34" y="94"/>
                </a:lnTo>
                <a:close/>
                <a:moveTo>
                  <a:pt x="34" y="94"/>
                </a:moveTo>
                <a:cubicBezTo>
                  <a:pt x="34" y="94"/>
                  <a:pt x="34" y="94"/>
                  <a:pt x="34" y="94"/>
                </a:cubicBezTo>
              </a:path>
            </a:pathLst>
          </a:custGeom>
          <a:solidFill>
            <a:schemeClr val="tx2">
              <a:lumMod val="75000"/>
            </a:schemeClr>
          </a:solidFill>
          <a:ln>
            <a:noFill/>
          </a:ln>
          <a:extLst/>
        </p:spPr>
        <p:txBody>
          <a:bodyPr vert="horz" wrap="square" lIns="23812" tIns="11906" rIns="23812" bIns="11906" numCol="1" anchor="t" anchorCtr="0" compatLnSpc="1">
            <a:prstTxWarp prst="textNoShape">
              <a:avLst/>
            </a:prstTxWarp>
          </a:bodyPr>
          <a:lstStyle/>
          <a:p>
            <a:endParaRPr lang="id-ID" sz="22316"/>
          </a:p>
        </p:txBody>
      </p:sp>
      <p:sp>
        <p:nvSpPr>
          <p:cNvPr id="127" name="Rectangle 119"/>
          <p:cNvSpPr/>
          <p:nvPr/>
        </p:nvSpPr>
        <p:spPr>
          <a:xfrm>
            <a:off x="4051142" y="1690124"/>
            <a:ext cx="7738168" cy="11740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Обмен информацией между сотрудниками</a:t>
            </a:r>
          </a:p>
          <a:p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Единый доступ и поиск по внутренним информационным сервисам компании</a:t>
            </a:r>
          </a:p>
          <a:p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Оформление служебных заявок на предоставление документов</a:t>
            </a:r>
          </a:p>
          <a:p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Обратная связь в виде отправки сообщений на электронный адрес</a:t>
            </a:r>
          </a:p>
          <a:p>
            <a:endParaRPr lang="ru-RU" sz="1406" dirty="0">
              <a:solidFill>
                <a:schemeClr val="bg1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28" name="Rectangle 121"/>
          <p:cNvSpPr/>
          <p:nvPr/>
        </p:nvSpPr>
        <p:spPr>
          <a:xfrm>
            <a:off x="4027577" y="2759589"/>
            <a:ext cx="7561965" cy="741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Создание блогов для обмена опытом или для обсуждения в группах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Обеспечение единой точки входа с помощью веб-интерфейса 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Публикация ресурсов пользователями, не обладающими специальными знаниями</a:t>
            </a:r>
          </a:p>
        </p:txBody>
      </p:sp>
      <p:sp>
        <p:nvSpPr>
          <p:cNvPr id="129" name="Rectangle 122"/>
          <p:cNvSpPr/>
          <p:nvPr/>
        </p:nvSpPr>
        <p:spPr>
          <a:xfrm>
            <a:off x="4027578" y="3725057"/>
            <a:ext cx="5901179" cy="981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Классификация документов по областям знаний и метаданным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Экспертиза, согласование и оценка документов экспертами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Отправка вопросов экспертам  </a:t>
            </a:r>
          </a:p>
          <a:p>
            <a:pPr lvl="0"/>
            <a:endParaRPr lang="ru-RU" sz="1562" dirty="0">
              <a:latin typeface="Century Gothic" panose="020B0502020202020204" pitchFamily="34" charset="0"/>
            </a:endParaRPr>
          </a:p>
        </p:txBody>
      </p:sp>
      <p:sp>
        <p:nvSpPr>
          <p:cNvPr id="130" name="Text Placeholder 33"/>
          <p:cNvSpPr txBox="1">
            <a:spLocks/>
          </p:cNvSpPr>
          <p:nvPr/>
        </p:nvSpPr>
        <p:spPr>
          <a:xfrm>
            <a:off x="1639726" y="5037843"/>
            <a:ext cx="1514342" cy="100582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Автоматизация процессов маркетинга, </a:t>
            </a:r>
            <a:r>
              <a:rPr lang="ru-RU" sz="1406" b="1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продаж </a:t>
            </a: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и услуг</a:t>
            </a:r>
          </a:p>
        </p:txBody>
      </p:sp>
      <p:sp>
        <p:nvSpPr>
          <p:cNvPr id="131" name="Rectangle 119"/>
          <p:cNvSpPr/>
          <p:nvPr/>
        </p:nvSpPr>
        <p:spPr>
          <a:xfrm>
            <a:off x="4027579" y="4775276"/>
            <a:ext cx="7146217" cy="981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Создание единой базы клиентов 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Автоматизацию всех стадий процесса реализации сделок 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Построение аналитической отчетности</a:t>
            </a:r>
          </a:p>
          <a:p>
            <a:pPr lvl="0"/>
            <a:endParaRPr lang="ru-RU" sz="1562" dirty="0">
              <a:latin typeface="Century Gothic" panose="020B0502020202020204" pitchFamily="34" charset="0"/>
            </a:endParaRPr>
          </a:p>
        </p:txBody>
      </p:sp>
      <p:pic>
        <p:nvPicPr>
          <p:cNvPr id="132" name="Рисунок 13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81" y="1556198"/>
            <a:ext cx="631142" cy="631142"/>
          </a:xfrm>
          <a:prstGeom prst="rect">
            <a:avLst/>
          </a:prstGeom>
        </p:spPr>
      </p:pic>
      <p:pic>
        <p:nvPicPr>
          <p:cNvPr id="133" name="Рисунок 13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780" y="2748971"/>
            <a:ext cx="576444" cy="576444"/>
          </a:xfrm>
          <a:prstGeom prst="rect">
            <a:avLst/>
          </a:prstGeom>
        </p:spPr>
      </p:pic>
      <p:pic>
        <p:nvPicPr>
          <p:cNvPr id="134" name="Рисунок 1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36" y="3928399"/>
            <a:ext cx="574490" cy="574490"/>
          </a:xfrm>
          <a:prstGeom prst="rect">
            <a:avLst/>
          </a:prstGeom>
        </p:spPr>
      </p:pic>
      <p:pic>
        <p:nvPicPr>
          <p:cNvPr id="135" name="Рисунок 13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5" y="5199183"/>
            <a:ext cx="505814" cy="505814"/>
          </a:xfrm>
          <a:prstGeom prst="rect">
            <a:avLst/>
          </a:prstGeom>
        </p:spPr>
      </p:pic>
      <p:sp>
        <p:nvSpPr>
          <p:cNvPr id="136" name="Rectangle 12"/>
          <p:cNvSpPr/>
          <p:nvPr/>
        </p:nvSpPr>
        <p:spPr>
          <a:xfrm rot="16200000" flipV="1">
            <a:off x="2920319" y="3817502"/>
            <a:ext cx="1191471" cy="862501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</p:spTree>
    <p:extLst>
      <p:ext uri="{BB962C8B-B14F-4D97-AF65-F5344CB8AC3E}">
        <p14:creationId xmlns:p14="http://schemas.microsoft.com/office/powerpoint/2010/main" val="60632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2"/>
          <p:cNvSpPr txBox="1">
            <a:spLocks/>
          </p:cNvSpPr>
          <p:nvPr/>
        </p:nvSpPr>
        <p:spPr>
          <a:xfrm>
            <a:off x="0" y="0"/>
            <a:ext cx="0" cy="0"/>
          </a:xfrm>
        </p:spPr>
        <p:txBody>
          <a:bodyPr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5C01996-2D0B-4E1B-998A-4107E0F8DE91}" type="slidenum">
              <a:rPr lang="en-US" smtClean="0">
                <a:latin typeface="Segoe UI" panose="020B0502040204020203" pitchFamily="34" charset="0"/>
                <a:cs typeface="Segoe UI" panose="020B0502040204020203" pitchFamily="34" charset="0"/>
              </a:rPr>
              <a:pPr/>
              <a:t>11</a:t>
            </a:fld>
            <a:endParaRPr lang="en-US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2191" y="384288"/>
            <a:ext cx="11310801" cy="534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3594" dirty="0">
                <a:solidFill>
                  <a:srgbClr val="990033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Автоматизация процессов: типовые решения</a:t>
            </a:r>
            <a:endParaRPr lang="en-US" sz="3594" dirty="0">
              <a:solidFill>
                <a:srgbClr val="990033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sp>
        <p:nvSpPr>
          <p:cNvPr id="6" name="Pentagon 94"/>
          <p:cNvSpPr/>
          <p:nvPr/>
        </p:nvSpPr>
        <p:spPr>
          <a:xfrm>
            <a:off x="3838269" y="1578438"/>
            <a:ext cx="6958447" cy="991690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7" name="Pentagon 78"/>
          <p:cNvSpPr/>
          <p:nvPr/>
        </p:nvSpPr>
        <p:spPr>
          <a:xfrm>
            <a:off x="3885594" y="2561695"/>
            <a:ext cx="8041771" cy="1007058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8" name="Rectangle 12"/>
          <p:cNvSpPr/>
          <p:nvPr/>
        </p:nvSpPr>
        <p:spPr>
          <a:xfrm rot="5400000">
            <a:off x="2722610" y="2405770"/>
            <a:ext cx="1373150" cy="952816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9" name="Rectangle 92"/>
          <p:cNvSpPr/>
          <p:nvPr/>
        </p:nvSpPr>
        <p:spPr>
          <a:xfrm rot="5400000">
            <a:off x="1388667" y="1925791"/>
            <a:ext cx="1194834" cy="2079030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0" name="Oval 93"/>
          <p:cNvSpPr/>
          <p:nvPr/>
        </p:nvSpPr>
        <p:spPr>
          <a:xfrm>
            <a:off x="362192" y="2367736"/>
            <a:ext cx="1180896" cy="1192874"/>
          </a:xfrm>
          <a:prstGeom prst="ellipse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1" name="Pentagon 69"/>
          <p:cNvSpPr/>
          <p:nvPr/>
        </p:nvSpPr>
        <p:spPr>
          <a:xfrm>
            <a:off x="3885594" y="3567908"/>
            <a:ext cx="7306762" cy="998621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2" name="Rectangle 12"/>
          <p:cNvSpPr/>
          <p:nvPr/>
        </p:nvSpPr>
        <p:spPr>
          <a:xfrm rot="16200000" flipV="1">
            <a:off x="2822188" y="3701749"/>
            <a:ext cx="1197250" cy="929561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3" name="Rectangle 72"/>
          <p:cNvSpPr/>
          <p:nvPr/>
        </p:nvSpPr>
        <p:spPr>
          <a:xfrm rot="16200000" flipV="1">
            <a:off x="1379025" y="3118580"/>
            <a:ext cx="1194664" cy="2079030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4" name="Oval 77"/>
          <p:cNvSpPr/>
          <p:nvPr/>
        </p:nvSpPr>
        <p:spPr>
          <a:xfrm>
            <a:off x="362192" y="3562553"/>
            <a:ext cx="1180896" cy="1192874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5" name="Oval 42"/>
          <p:cNvSpPr/>
          <p:nvPr/>
        </p:nvSpPr>
        <p:spPr>
          <a:xfrm>
            <a:off x="547500" y="1377103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sp>
        <p:nvSpPr>
          <p:cNvPr id="16" name="Oval 97"/>
          <p:cNvSpPr/>
          <p:nvPr/>
        </p:nvSpPr>
        <p:spPr>
          <a:xfrm>
            <a:off x="362191" y="1191005"/>
            <a:ext cx="1164897" cy="1176713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17" name="Oval 43"/>
          <p:cNvSpPr/>
          <p:nvPr/>
        </p:nvSpPr>
        <p:spPr>
          <a:xfrm>
            <a:off x="547500" y="2552845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sp>
        <p:nvSpPr>
          <p:cNvPr id="18" name="Oval 44"/>
          <p:cNvSpPr/>
          <p:nvPr/>
        </p:nvSpPr>
        <p:spPr>
          <a:xfrm>
            <a:off x="547500" y="3759561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sp>
        <p:nvSpPr>
          <p:cNvPr id="19" name="Rectangle 95"/>
          <p:cNvSpPr/>
          <p:nvPr/>
        </p:nvSpPr>
        <p:spPr>
          <a:xfrm rot="5400000">
            <a:off x="1397700" y="739877"/>
            <a:ext cx="1176770" cy="2079030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20" name="Text Placeholder 33"/>
          <p:cNvSpPr txBox="1">
            <a:spLocks/>
          </p:cNvSpPr>
          <p:nvPr/>
        </p:nvSpPr>
        <p:spPr>
          <a:xfrm>
            <a:off x="1617577" y="1522678"/>
            <a:ext cx="1466373" cy="11744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Система управления проектами</a:t>
            </a:r>
            <a:endParaRPr lang="en-AU" sz="1406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 Placeholder 33"/>
          <p:cNvSpPr txBox="1">
            <a:spLocks/>
          </p:cNvSpPr>
          <p:nvPr/>
        </p:nvSpPr>
        <p:spPr>
          <a:xfrm>
            <a:off x="1596855" y="2745095"/>
            <a:ext cx="1535375" cy="129314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Аналитические системы </a:t>
            </a:r>
            <a:endParaRPr lang="en-AU" sz="1406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22" name="Rectangle 120"/>
          <p:cNvSpPr/>
          <p:nvPr/>
        </p:nvSpPr>
        <p:spPr>
          <a:xfrm>
            <a:off x="3943945" y="1596560"/>
            <a:ext cx="7738168" cy="1198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Создание, изменение, отображение проектов </a:t>
            </a:r>
          </a:p>
          <a:p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Создание структурированного хранилища электронных документов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Визуализация плановых и фактических параметров, а также отчетов 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по реализации</a:t>
            </a:r>
          </a:p>
          <a:p>
            <a:pPr lvl="0"/>
            <a:endParaRPr lang="ru-RU" sz="1562" dirty="0">
              <a:latin typeface="Century Gothic" panose="020B0502020202020204" pitchFamily="34" charset="0"/>
            </a:endParaRPr>
          </a:p>
        </p:txBody>
      </p:sp>
      <p:sp>
        <p:nvSpPr>
          <p:cNvPr id="23" name="Rectangle 121"/>
          <p:cNvSpPr/>
          <p:nvPr/>
        </p:nvSpPr>
        <p:spPr>
          <a:xfrm>
            <a:off x="3943945" y="2612013"/>
            <a:ext cx="7561965" cy="1198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Формирование единого источника достоверной информации для принятия управленческих решений 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Выявление убыточных и прибыльных направлений деятельности</a:t>
            </a:r>
          </a:p>
          <a:p>
            <a:pPr lvl="0"/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Оперативное принятие стратегических и тактических решений</a:t>
            </a:r>
          </a:p>
          <a:p>
            <a:pPr lvl="0"/>
            <a:endParaRPr lang="ru-RU" sz="1562" dirty="0">
              <a:latin typeface="Century Gothic" panose="020B0502020202020204" pitchFamily="34" charset="0"/>
            </a:endParaRPr>
          </a:p>
        </p:txBody>
      </p:sp>
      <p:sp>
        <p:nvSpPr>
          <p:cNvPr id="25" name="Text Placeholder 33"/>
          <p:cNvSpPr txBox="1">
            <a:spLocks/>
          </p:cNvSpPr>
          <p:nvPr/>
        </p:nvSpPr>
        <p:spPr>
          <a:xfrm>
            <a:off x="1711084" y="3876140"/>
            <a:ext cx="1492403" cy="1160594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1406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Отраслевые решения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202" y="2720668"/>
            <a:ext cx="530136" cy="53013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225" y="3859829"/>
            <a:ext cx="631142" cy="631142"/>
          </a:xfrm>
          <a:prstGeom prst="rect">
            <a:avLst/>
          </a:prstGeom>
        </p:spPr>
      </p:pic>
      <p:sp>
        <p:nvSpPr>
          <p:cNvPr id="28" name="Rectangle 121"/>
          <p:cNvSpPr/>
          <p:nvPr/>
        </p:nvSpPr>
        <p:spPr>
          <a:xfrm>
            <a:off x="3888318" y="3737352"/>
            <a:ext cx="6676900" cy="7654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406" dirty="0" smtClean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Направлены </a:t>
            </a:r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на </a:t>
            </a:r>
            <a:r>
              <a:rPr lang="ru-RU" sz="1406" dirty="0" smtClean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решение </a:t>
            </a:r>
            <a:r>
              <a: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задач государственных организаций и компаний, задействованных в сфере недвижимости</a:t>
            </a:r>
          </a:p>
          <a:p>
            <a:pPr lvl="0"/>
            <a:endParaRPr lang="ru-RU" sz="1562" dirty="0">
              <a:latin typeface="Century Gothic" panose="020B0502020202020204" pitchFamily="34" charset="0"/>
            </a:endParaRPr>
          </a:p>
        </p:txBody>
      </p:sp>
      <p:sp>
        <p:nvSpPr>
          <p:cNvPr id="29" name="Oval 44"/>
          <p:cNvSpPr/>
          <p:nvPr/>
        </p:nvSpPr>
        <p:spPr>
          <a:xfrm>
            <a:off x="537921" y="1394414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83" dirty="0">
              <a:solidFill>
                <a:srgbClr val="F23B48"/>
              </a:solidFill>
            </a:endParaRPr>
          </a:p>
        </p:txBody>
      </p:sp>
      <p:pic>
        <p:nvPicPr>
          <p:cNvPr id="30" name="Рисунок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0763" y="1580690"/>
            <a:ext cx="489376" cy="489376"/>
          </a:xfrm>
          <a:prstGeom prst="rect">
            <a:avLst/>
          </a:prstGeom>
        </p:spPr>
      </p:pic>
      <p:sp>
        <p:nvSpPr>
          <p:cNvPr id="24" name="Rectangle 12"/>
          <p:cNvSpPr/>
          <p:nvPr/>
        </p:nvSpPr>
        <p:spPr>
          <a:xfrm rot="5400000">
            <a:off x="2768138" y="1449949"/>
            <a:ext cx="1375135" cy="865223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</p:spTree>
    <p:extLst>
      <p:ext uri="{BB962C8B-B14F-4D97-AF65-F5344CB8AC3E}">
        <p14:creationId xmlns:p14="http://schemas.microsoft.com/office/powerpoint/2010/main" val="1147133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39433" y="3912782"/>
            <a:ext cx="2078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GLOBAL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5545" y="3912782"/>
            <a:ext cx="19485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CLOUD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181815" y="3912782"/>
            <a:ext cx="28009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GO INNOVATIVE</a:t>
            </a:r>
            <a:endParaRPr lang="ru-RU" sz="28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8043" y="2258665"/>
            <a:ext cx="1795919" cy="139038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5296" y="2194125"/>
            <a:ext cx="1483758" cy="151977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0141" y="2333002"/>
            <a:ext cx="1742139" cy="120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732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45"/>
          <p:cNvSpPr/>
          <p:nvPr/>
        </p:nvSpPr>
        <p:spPr>
          <a:xfrm>
            <a:off x="757666" y="1821368"/>
            <a:ext cx="5437146" cy="775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8110">
              <a:lnSpc>
                <a:spcPct val="120000"/>
              </a:lnSpc>
            </a:pPr>
            <a:r>
              <a:rPr lang="en-US" sz="1406">
                <a:solidFill>
                  <a:schemeClr val="bg1"/>
                </a:solidFill>
                <a:latin typeface="Roboto Bk" pitchFamily="2" charset="0"/>
                <a:ea typeface="Roboto Bk" pitchFamily="2" charset="0"/>
              </a:rPr>
              <a:t>IN ELEIFEND CURSUS</a:t>
            </a:r>
            <a:r>
              <a:rPr lang="en-US" sz="1250">
                <a:solidFill>
                  <a:schemeClr val="bg1"/>
                </a:solidFill>
                <a:ea typeface="Roboto Lt" pitchFamily="2" charset="0"/>
              </a:rPr>
              <a:t/>
            </a:r>
            <a:br>
              <a:rPr lang="en-US" sz="1250">
                <a:solidFill>
                  <a:schemeClr val="bg1"/>
                </a:solidFill>
                <a:ea typeface="Roboto Lt" pitchFamily="2" charset="0"/>
              </a:rPr>
            </a:br>
            <a:r>
              <a:rPr lang="en-US" sz="1146">
                <a:solidFill>
                  <a:schemeClr val="bg1"/>
                </a:solidFill>
                <a:ea typeface="Roboto Lt" pitchFamily="2" charset="0"/>
              </a:rPr>
              <a:t>Integer risus arcu, fringilla et orci eget, facilisis aliquet tellus. In vel auctor turpis. Nam aliquam aliquam odio nec vulputate. Duis rhoncus a tortor non interdum. </a:t>
            </a:r>
          </a:p>
        </p:txBody>
      </p:sp>
      <p:grpSp>
        <p:nvGrpSpPr>
          <p:cNvPr id="48" name="Group 47"/>
          <p:cNvGrpSpPr/>
          <p:nvPr/>
        </p:nvGrpSpPr>
        <p:grpSpPr>
          <a:xfrm>
            <a:off x="7823977" y="1805177"/>
            <a:ext cx="2744598" cy="1128308"/>
            <a:chOff x="3569395" y="3297146"/>
            <a:chExt cx="589086" cy="242174"/>
          </a:xfrm>
          <a:solidFill>
            <a:srgbClr val="A29F9F"/>
          </a:solidFill>
        </p:grpSpPr>
        <p:sp>
          <p:nvSpPr>
            <p:cNvPr id="49" name="Rounded Rectangle 48"/>
            <p:cNvSpPr/>
            <p:nvPr/>
          </p:nvSpPr>
          <p:spPr>
            <a:xfrm>
              <a:off x="3569395" y="3297146"/>
              <a:ext cx="589086" cy="206062"/>
            </a:xfrm>
            <a:prstGeom prst="roundRect">
              <a:avLst>
                <a:gd name="adj" fmla="val 10650"/>
              </a:avLst>
            </a:prstGeom>
            <a:solidFill>
              <a:schemeClr val="bg1">
                <a:alpha val="19000"/>
              </a:schemeClr>
            </a:solidFill>
            <a:ln w="38100" cap="rnd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9055"/>
              <a:endParaRPr lang="en-US" sz="1719" kern="0">
                <a:solidFill>
                  <a:prstClr val="white"/>
                </a:solidFill>
                <a:latin typeface="Century Gothic" panose="020B0502020202020204"/>
              </a:endParaRPr>
            </a:p>
          </p:txBody>
        </p:sp>
        <p:sp>
          <p:nvSpPr>
            <p:cNvPr id="50" name="Isosceles Triangle 49"/>
            <p:cNvSpPr/>
            <p:nvPr/>
          </p:nvSpPr>
          <p:spPr>
            <a:xfrm rot="10800000">
              <a:off x="3827903" y="3503037"/>
              <a:ext cx="72069" cy="36283"/>
            </a:xfrm>
            <a:prstGeom prst="triangle">
              <a:avLst/>
            </a:prstGeom>
            <a:solidFill>
              <a:schemeClr val="bg1">
                <a:alpha val="19000"/>
              </a:schemeClr>
            </a:solidFill>
            <a:ln w="38100" cap="rnd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19055"/>
              <a:endParaRPr lang="en-US" sz="1719" kern="0">
                <a:solidFill>
                  <a:prstClr val="white"/>
                </a:solidFill>
                <a:latin typeface="Century Gothic" panose="020B0502020202020204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8122085" y="2064163"/>
            <a:ext cx="505466" cy="465926"/>
          </a:xfrm>
          <a:custGeom>
            <a:avLst/>
            <a:gdLst>
              <a:gd name="T0" fmla="*/ 454 w 473"/>
              <a:gd name="T1" fmla="*/ 190 h 436"/>
              <a:gd name="T2" fmla="*/ 435 w 473"/>
              <a:gd name="T3" fmla="*/ 190 h 436"/>
              <a:gd name="T4" fmla="*/ 416 w 473"/>
              <a:gd name="T5" fmla="*/ 190 h 436"/>
              <a:gd name="T6" fmla="*/ 416 w 473"/>
              <a:gd name="T7" fmla="*/ 417 h 436"/>
              <a:gd name="T8" fmla="*/ 369 w 473"/>
              <a:gd name="T9" fmla="*/ 417 h 436"/>
              <a:gd name="T10" fmla="*/ 369 w 473"/>
              <a:gd name="T11" fmla="*/ 36 h 436"/>
              <a:gd name="T12" fmla="*/ 369 w 473"/>
              <a:gd name="T13" fmla="*/ 15 h 436"/>
              <a:gd name="T14" fmla="*/ 369 w 473"/>
              <a:gd name="T15" fmla="*/ 0 h 436"/>
              <a:gd name="T16" fmla="*/ 366 w 473"/>
              <a:gd name="T17" fmla="*/ 0 h 436"/>
              <a:gd name="T18" fmla="*/ 350 w 473"/>
              <a:gd name="T19" fmla="*/ 0 h 436"/>
              <a:gd name="T20" fmla="*/ 348 w 473"/>
              <a:gd name="T21" fmla="*/ 0 h 436"/>
              <a:gd name="T22" fmla="*/ 331 w 473"/>
              <a:gd name="T23" fmla="*/ 0 h 436"/>
              <a:gd name="T24" fmla="*/ 329 w 473"/>
              <a:gd name="T25" fmla="*/ 0 h 436"/>
              <a:gd name="T26" fmla="*/ 312 w 473"/>
              <a:gd name="T27" fmla="*/ 0 h 436"/>
              <a:gd name="T28" fmla="*/ 312 w 473"/>
              <a:gd name="T29" fmla="*/ 0 h 436"/>
              <a:gd name="T30" fmla="*/ 312 w 473"/>
              <a:gd name="T31" fmla="*/ 417 h 436"/>
              <a:gd name="T32" fmla="*/ 265 w 473"/>
              <a:gd name="T33" fmla="*/ 417 h 436"/>
              <a:gd name="T34" fmla="*/ 265 w 473"/>
              <a:gd name="T35" fmla="*/ 133 h 436"/>
              <a:gd name="T36" fmla="*/ 246 w 473"/>
              <a:gd name="T37" fmla="*/ 133 h 436"/>
              <a:gd name="T38" fmla="*/ 227 w 473"/>
              <a:gd name="T39" fmla="*/ 133 h 436"/>
              <a:gd name="T40" fmla="*/ 208 w 473"/>
              <a:gd name="T41" fmla="*/ 133 h 436"/>
              <a:gd name="T42" fmla="*/ 208 w 473"/>
              <a:gd name="T43" fmla="*/ 417 h 436"/>
              <a:gd name="T44" fmla="*/ 161 w 473"/>
              <a:gd name="T45" fmla="*/ 417 h 436"/>
              <a:gd name="T46" fmla="*/ 161 w 473"/>
              <a:gd name="T47" fmla="*/ 303 h 436"/>
              <a:gd name="T48" fmla="*/ 142 w 473"/>
              <a:gd name="T49" fmla="*/ 303 h 436"/>
              <a:gd name="T50" fmla="*/ 123 w 473"/>
              <a:gd name="T51" fmla="*/ 303 h 436"/>
              <a:gd name="T52" fmla="*/ 104 w 473"/>
              <a:gd name="T53" fmla="*/ 303 h 436"/>
              <a:gd name="T54" fmla="*/ 104 w 473"/>
              <a:gd name="T55" fmla="*/ 417 h 436"/>
              <a:gd name="T56" fmla="*/ 57 w 473"/>
              <a:gd name="T57" fmla="*/ 417 h 436"/>
              <a:gd name="T58" fmla="*/ 57 w 473"/>
              <a:gd name="T59" fmla="*/ 247 h 436"/>
              <a:gd name="T60" fmla="*/ 38 w 473"/>
              <a:gd name="T61" fmla="*/ 247 h 436"/>
              <a:gd name="T62" fmla="*/ 19 w 473"/>
              <a:gd name="T63" fmla="*/ 247 h 436"/>
              <a:gd name="T64" fmla="*/ 0 w 473"/>
              <a:gd name="T65" fmla="*/ 247 h 436"/>
              <a:gd name="T66" fmla="*/ 0 w 473"/>
              <a:gd name="T67" fmla="*/ 417 h 436"/>
              <a:gd name="T68" fmla="*/ 0 w 473"/>
              <a:gd name="T69" fmla="*/ 417 h 436"/>
              <a:gd name="T70" fmla="*/ 0 w 473"/>
              <a:gd name="T71" fmla="*/ 436 h 436"/>
              <a:gd name="T72" fmla="*/ 473 w 473"/>
              <a:gd name="T73" fmla="*/ 436 h 436"/>
              <a:gd name="T74" fmla="*/ 473 w 473"/>
              <a:gd name="T75" fmla="*/ 426 h 436"/>
              <a:gd name="T76" fmla="*/ 473 w 473"/>
              <a:gd name="T77" fmla="*/ 417 h 436"/>
              <a:gd name="T78" fmla="*/ 473 w 473"/>
              <a:gd name="T79" fmla="*/ 190 h 436"/>
              <a:gd name="T80" fmla="*/ 454 w 473"/>
              <a:gd name="T81" fmla="*/ 19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473" h="436">
                <a:moveTo>
                  <a:pt x="454" y="190"/>
                </a:moveTo>
                <a:lnTo>
                  <a:pt x="435" y="190"/>
                </a:lnTo>
                <a:lnTo>
                  <a:pt x="416" y="190"/>
                </a:lnTo>
                <a:lnTo>
                  <a:pt x="416" y="417"/>
                </a:lnTo>
                <a:lnTo>
                  <a:pt x="369" y="417"/>
                </a:lnTo>
                <a:lnTo>
                  <a:pt x="369" y="36"/>
                </a:lnTo>
                <a:lnTo>
                  <a:pt x="369" y="15"/>
                </a:lnTo>
                <a:lnTo>
                  <a:pt x="369" y="0"/>
                </a:lnTo>
                <a:lnTo>
                  <a:pt x="366" y="0"/>
                </a:lnTo>
                <a:lnTo>
                  <a:pt x="350" y="0"/>
                </a:lnTo>
                <a:lnTo>
                  <a:pt x="348" y="0"/>
                </a:lnTo>
                <a:lnTo>
                  <a:pt x="331" y="0"/>
                </a:lnTo>
                <a:lnTo>
                  <a:pt x="329" y="0"/>
                </a:lnTo>
                <a:lnTo>
                  <a:pt x="312" y="0"/>
                </a:lnTo>
                <a:lnTo>
                  <a:pt x="312" y="0"/>
                </a:lnTo>
                <a:lnTo>
                  <a:pt x="312" y="417"/>
                </a:lnTo>
                <a:lnTo>
                  <a:pt x="265" y="417"/>
                </a:lnTo>
                <a:lnTo>
                  <a:pt x="265" y="133"/>
                </a:lnTo>
                <a:lnTo>
                  <a:pt x="246" y="133"/>
                </a:lnTo>
                <a:lnTo>
                  <a:pt x="227" y="133"/>
                </a:lnTo>
                <a:lnTo>
                  <a:pt x="208" y="133"/>
                </a:lnTo>
                <a:lnTo>
                  <a:pt x="208" y="417"/>
                </a:lnTo>
                <a:lnTo>
                  <a:pt x="161" y="417"/>
                </a:lnTo>
                <a:lnTo>
                  <a:pt x="161" y="303"/>
                </a:lnTo>
                <a:lnTo>
                  <a:pt x="142" y="303"/>
                </a:lnTo>
                <a:lnTo>
                  <a:pt x="123" y="303"/>
                </a:lnTo>
                <a:lnTo>
                  <a:pt x="104" y="303"/>
                </a:lnTo>
                <a:lnTo>
                  <a:pt x="104" y="417"/>
                </a:lnTo>
                <a:lnTo>
                  <a:pt x="57" y="417"/>
                </a:lnTo>
                <a:lnTo>
                  <a:pt x="57" y="247"/>
                </a:lnTo>
                <a:lnTo>
                  <a:pt x="38" y="247"/>
                </a:lnTo>
                <a:lnTo>
                  <a:pt x="19" y="247"/>
                </a:lnTo>
                <a:lnTo>
                  <a:pt x="0" y="247"/>
                </a:lnTo>
                <a:lnTo>
                  <a:pt x="0" y="417"/>
                </a:lnTo>
                <a:lnTo>
                  <a:pt x="0" y="417"/>
                </a:lnTo>
                <a:lnTo>
                  <a:pt x="0" y="436"/>
                </a:lnTo>
                <a:lnTo>
                  <a:pt x="473" y="436"/>
                </a:lnTo>
                <a:lnTo>
                  <a:pt x="473" y="426"/>
                </a:lnTo>
                <a:lnTo>
                  <a:pt x="473" y="417"/>
                </a:lnTo>
                <a:lnTo>
                  <a:pt x="473" y="190"/>
                </a:lnTo>
                <a:lnTo>
                  <a:pt x="454" y="19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3812" tIns="11906" rIns="23812" bIns="11906" numCol="1" anchor="t" anchorCtr="0" compatLnSpc="1">
            <a:prstTxWarp prst="textNoShape">
              <a:avLst/>
            </a:prstTxWarp>
          </a:bodyPr>
          <a:lstStyle/>
          <a:p>
            <a:pPr defTabSz="238110">
              <a:defRPr/>
            </a:pPr>
            <a:endParaRPr lang="en-US" sz="1562" kern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8808177" y="2010216"/>
            <a:ext cx="1760398" cy="621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200">
                <a:solidFill>
                  <a:schemeClr val="bg2">
                    <a:lumMod val="50000"/>
                  </a:schemeClr>
                </a:solidFill>
                <a:latin typeface="Roboto Lt" pitchFamily="2" charset="0"/>
                <a:ea typeface="Roboto Lt" pitchFamily="2" charset="0"/>
              </a:defRPr>
            </a:lvl1pPr>
          </a:lstStyle>
          <a:p>
            <a:pPr defTabSz="238110">
              <a:defRPr/>
            </a:pPr>
            <a:r>
              <a:rPr lang="en-US" sz="1146" kern="0">
                <a:solidFill>
                  <a:schemeClr val="bg1"/>
                </a:solidFill>
              </a:rPr>
              <a:t>Phasellus pellentesque purus quis arcu aliquam consectetur. </a:t>
            </a:r>
          </a:p>
        </p:txBody>
      </p:sp>
      <p:sp>
        <p:nvSpPr>
          <p:cNvPr id="55" name="Freeform 58"/>
          <p:cNvSpPr>
            <a:spLocks noEditPoints="1"/>
          </p:cNvSpPr>
          <p:nvPr/>
        </p:nvSpPr>
        <p:spPr bwMode="auto">
          <a:xfrm>
            <a:off x="999381" y="5786316"/>
            <a:ext cx="291275" cy="280444"/>
          </a:xfrm>
          <a:custGeom>
            <a:avLst/>
            <a:gdLst>
              <a:gd name="T0" fmla="*/ 184 w 216"/>
              <a:gd name="T1" fmla="*/ 0 h 208"/>
              <a:gd name="T2" fmla="*/ 152 w 216"/>
              <a:gd name="T3" fmla="*/ 32 h 208"/>
              <a:gd name="T4" fmla="*/ 154 w 216"/>
              <a:gd name="T5" fmla="*/ 41 h 208"/>
              <a:gd name="T6" fmla="*/ 60 w 216"/>
              <a:gd name="T7" fmla="*/ 80 h 208"/>
              <a:gd name="T8" fmla="*/ 32 w 216"/>
              <a:gd name="T9" fmla="*/ 64 h 208"/>
              <a:gd name="T10" fmla="*/ 0 w 216"/>
              <a:gd name="T11" fmla="*/ 96 h 208"/>
              <a:gd name="T12" fmla="*/ 32 w 216"/>
              <a:gd name="T13" fmla="*/ 128 h 208"/>
              <a:gd name="T14" fmla="*/ 56 w 216"/>
              <a:gd name="T15" fmla="*/ 118 h 208"/>
              <a:gd name="T16" fmla="*/ 116 w 216"/>
              <a:gd name="T17" fmla="*/ 161 h 208"/>
              <a:gd name="T18" fmla="*/ 112 w 216"/>
              <a:gd name="T19" fmla="*/ 176 h 208"/>
              <a:gd name="T20" fmla="*/ 144 w 216"/>
              <a:gd name="T21" fmla="*/ 208 h 208"/>
              <a:gd name="T22" fmla="*/ 176 w 216"/>
              <a:gd name="T23" fmla="*/ 176 h 208"/>
              <a:gd name="T24" fmla="*/ 144 w 216"/>
              <a:gd name="T25" fmla="*/ 144 h 208"/>
              <a:gd name="T26" fmla="*/ 121 w 216"/>
              <a:gd name="T27" fmla="*/ 154 h 208"/>
              <a:gd name="T28" fmla="*/ 61 w 216"/>
              <a:gd name="T29" fmla="*/ 111 h 208"/>
              <a:gd name="T30" fmla="*/ 64 w 216"/>
              <a:gd name="T31" fmla="*/ 96 h 208"/>
              <a:gd name="T32" fmla="*/ 63 w 216"/>
              <a:gd name="T33" fmla="*/ 87 h 208"/>
              <a:gd name="T34" fmla="*/ 157 w 216"/>
              <a:gd name="T35" fmla="*/ 48 h 208"/>
              <a:gd name="T36" fmla="*/ 184 w 216"/>
              <a:gd name="T37" fmla="*/ 64 h 208"/>
              <a:gd name="T38" fmla="*/ 216 w 216"/>
              <a:gd name="T39" fmla="*/ 32 h 208"/>
              <a:gd name="T40" fmla="*/ 184 w 216"/>
              <a:gd name="T41" fmla="*/ 0 h 208"/>
              <a:gd name="T42" fmla="*/ 144 w 216"/>
              <a:gd name="T43" fmla="*/ 152 h 208"/>
              <a:gd name="T44" fmla="*/ 168 w 216"/>
              <a:gd name="T45" fmla="*/ 176 h 208"/>
              <a:gd name="T46" fmla="*/ 144 w 216"/>
              <a:gd name="T47" fmla="*/ 200 h 208"/>
              <a:gd name="T48" fmla="*/ 120 w 216"/>
              <a:gd name="T49" fmla="*/ 176 h 208"/>
              <a:gd name="T50" fmla="*/ 144 w 216"/>
              <a:gd name="T51" fmla="*/ 152 h 208"/>
              <a:gd name="T52" fmla="*/ 32 w 216"/>
              <a:gd name="T53" fmla="*/ 120 h 208"/>
              <a:gd name="T54" fmla="*/ 8 w 216"/>
              <a:gd name="T55" fmla="*/ 96 h 208"/>
              <a:gd name="T56" fmla="*/ 32 w 216"/>
              <a:gd name="T57" fmla="*/ 72 h 208"/>
              <a:gd name="T58" fmla="*/ 56 w 216"/>
              <a:gd name="T59" fmla="*/ 96 h 208"/>
              <a:gd name="T60" fmla="*/ 32 w 216"/>
              <a:gd name="T61" fmla="*/ 120 h 208"/>
              <a:gd name="T62" fmla="*/ 184 w 216"/>
              <a:gd name="T63" fmla="*/ 56 h 208"/>
              <a:gd name="T64" fmla="*/ 160 w 216"/>
              <a:gd name="T65" fmla="*/ 32 h 208"/>
              <a:gd name="T66" fmla="*/ 184 w 216"/>
              <a:gd name="T67" fmla="*/ 8 h 208"/>
              <a:gd name="T68" fmla="*/ 208 w 216"/>
              <a:gd name="T69" fmla="*/ 32 h 208"/>
              <a:gd name="T70" fmla="*/ 184 w 216"/>
              <a:gd name="T71" fmla="*/ 56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16" h="208">
                <a:moveTo>
                  <a:pt x="184" y="0"/>
                </a:moveTo>
                <a:cubicBezTo>
                  <a:pt x="167" y="0"/>
                  <a:pt x="152" y="14"/>
                  <a:pt x="152" y="32"/>
                </a:cubicBezTo>
                <a:cubicBezTo>
                  <a:pt x="152" y="35"/>
                  <a:pt x="153" y="38"/>
                  <a:pt x="154" y="41"/>
                </a:cubicBezTo>
                <a:cubicBezTo>
                  <a:pt x="60" y="80"/>
                  <a:pt x="60" y="80"/>
                  <a:pt x="60" y="80"/>
                </a:cubicBezTo>
                <a:cubicBezTo>
                  <a:pt x="55" y="70"/>
                  <a:pt x="44" y="64"/>
                  <a:pt x="32" y="64"/>
                </a:cubicBezTo>
                <a:cubicBezTo>
                  <a:pt x="15" y="64"/>
                  <a:pt x="0" y="78"/>
                  <a:pt x="0" y="96"/>
                </a:cubicBezTo>
                <a:cubicBezTo>
                  <a:pt x="0" y="113"/>
                  <a:pt x="15" y="128"/>
                  <a:pt x="32" y="128"/>
                </a:cubicBezTo>
                <a:cubicBezTo>
                  <a:pt x="42" y="128"/>
                  <a:pt x="50" y="124"/>
                  <a:pt x="56" y="118"/>
                </a:cubicBezTo>
                <a:cubicBezTo>
                  <a:pt x="116" y="161"/>
                  <a:pt x="116" y="161"/>
                  <a:pt x="116" y="161"/>
                </a:cubicBezTo>
                <a:cubicBezTo>
                  <a:pt x="114" y="165"/>
                  <a:pt x="112" y="170"/>
                  <a:pt x="112" y="176"/>
                </a:cubicBezTo>
                <a:cubicBezTo>
                  <a:pt x="112" y="193"/>
                  <a:pt x="127" y="208"/>
                  <a:pt x="144" y="208"/>
                </a:cubicBezTo>
                <a:cubicBezTo>
                  <a:pt x="162" y="208"/>
                  <a:pt x="176" y="193"/>
                  <a:pt x="176" y="176"/>
                </a:cubicBezTo>
                <a:cubicBezTo>
                  <a:pt x="176" y="158"/>
                  <a:pt x="162" y="144"/>
                  <a:pt x="144" y="144"/>
                </a:cubicBezTo>
                <a:cubicBezTo>
                  <a:pt x="135" y="144"/>
                  <a:pt x="127" y="148"/>
                  <a:pt x="121" y="154"/>
                </a:cubicBezTo>
                <a:cubicBezTo>
                  <a:pt x="61" y="111"/>
                  <a:pt x="61" y="111"/>
                  <a:pt x="61" y="111"/>
                </a:cubicBezTo>
                <a:cubicBezTo>
                  <a:pt x="63" y="106"/>
                  <a:pt x="64" y="101"/>
                  <a:pt x="64" y="96"/>
                </a:cubicBezTo>
                <a:cubicBezTo>
                  <a:pt x="64" y="93"/>
                  <a:pt x="64" y="90"/>
                  <a:pt x="63" y="87"/>
                </a:cubicBezTo>
                <a:cubicBezTo>
                  <a:pt x="157" y="48"/>
                  <a:pt x="157" y="48"/>
                  <a:pt x="157" y="48"/>
                </a:cubicBezTo>
                <a:cubicBezTo>
                  <a:pt x="162" y="57"/>
                  <a:pt x="173" y="64"/>
                  <a:pt x="184" y="64"/>
                </a:cubicBezTo>
                <a:cubicBezTo>
                  <a:pt x="202" y="64"/>
                  <a:pt x="216" y="49"/>
                  <a:pt x="216" y="32"/>
                </a:cubicBezTo>
                <a:cubicBezTo>
                  <a:pt x="216" y="14"/>
                  <a:pt x="202" y="0"/>
                  <a:pt x="184" y="0"/>
                </a:cubicBezTo>
                <a:close/>
                <a:moveTo>
                  <a:pt x="144" y="152"/>
                </a:moveTo>
                <a:cubicBezTo>
                  <a:pt x="158" y="152"/>
                  <a:pt x="168" y="163"/>
                  <a:pt x="168" y="176"/>
                </a:cubicBezTo>
                <a:cubicBezTo>
                  <a:pt x="168" y="189"/>
                  <a:pt x="158" y="200"/>
                  <a:pt x="144" y="200"/>
                </a:cubicBezTo>
                <a:cubicBezTo>
                  <a:pt x="131" y="200"/>
                  <a:pt x="120" y="189"/>
                  <a:pt x="120" y="176"/>
                </a:cubicBezTo>
                <a:cubicBezTo>
                  <a:pt x="120" y="163"/>
                  <a:pt x="131" y="152"/>
                  <a:pt x="144" y="152"/>
                </a:cubicBezTo>
                <a:close/>
                <a:moveTo>
                  <a:pt x="32" y="120"/>
                </a:moveTo>
                <a:cubicBezTo>
                  <a:pt x="19" y="120"/>
                  <a:pt x="8" y="109"/>
                  <a:pt x="8" y="96"/>
                </a:cubicBezTo>
                <a:cubicBezTo>
                  <a:pt x="8" y="83"/>
                  <a:pt x="19" y="72"/>
                  <a:pt x="32" y="72"/>
                </a:cubicBezTo>
                <a:cubicBezTo>
                  <a:pt x="46" y="72"/>
                  <a:pt x="56" y="83"/>
                  <a:pt x="56" y="96"/>
                </a:cubicBezTo>
                <a:cubicBezTo>
                  <a:pt x="56" y="109"/>
                  <a:pt x="46" y="120"/>
                  <a:pt x="32" y="120"/>
                </a:cubicBezTo>
                <a:close/>
                <a:moveTo>
                  <a:pt x="184" y="56"/>
                </a:moveTo>
                <a:cubicBezTo>
                  <a:pt x="171" y="56"/>
                  <a:pt x="160" y="45"/>
                  <a:pt x="160" y="32"/>
                </a:cubicBezTo>
                <a:cubicBezTo>
                  <a:pt x="160" y="19"/>
                  <a:pt x="171" y="8"/>
                  <a:pt x="184" y="8"/>
                </a:cubicBezTo>
                <a:cubicBezTo>
                  <a:pt x="198" y="8"/>
                  <a:pt x="208" y="19"/>
                  <a:pt x="208" y="32"/>
                </a:cubicBezTo>
                <a:cubicBezTo>
                  <a:pt x="208" y="45"/>
                  <a:pt x="198" y="56"/>
                  <a:pt x="184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23812" tIns="11906" rIns="23812" bIns="11906" numCol="1" anchor="t" anchorCtr="0" compatLnSpc="1">
            <a:prstTxWarp prst="textNoShape">
              <a:avLst/>
            </a:prstTxWarp>
          </a:bodyPr>
          <a:lstStyle/>
          <a:p>
            <a:pPr defTabSz="238110">
              <a:defRPr/>
            </a:pPr>
            <a:endParaRPr lang="en-US" sz="1562" kern="0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028197" y="613257"/>
            <a:ext cx="6135606" cy="85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6224" dirty="0">
                <a:solidFill>
                  <a:schemeClr val="bg1"/>
                </a:solidFill>
                <a:latin typeface="Roboto Th" pitchFamily="2" charset="0"/>
                <a:ea typeface="Roboto Th" pitchFamily="2" charset="0"/>
              </a:rPr>
              <a:t>Infographic Slide</a:t>
            </a:r>
          </a:p>
        </p:txBody>
      </p:sp>
      <p:grpSp>
        <p:nvGrpSpPr>
          <p:cNvPr id="2" name="Группа 1"/>
          <p:cNvGrpSpPr/>
          <p:nvPr/>
        </p:nvGrpSpPr>
        <p:grpSpPr>
          <a:xfrm>
            <a:off x="4249265" y="1826561"/>
            <a:ext cx="7541087" cy="3046494"/>
            <a:chOff x="17052491" y="10911780"/>
            <a:chExt cx="33019221" cy="13339306"/>
          </a:xfrm>
        </p:grpSpPr>
        <p:sp>
          <p:nvSpPr>
            <p:cNvPr id="26" name="Freeform 32"/>
            <p:cNvSpPr/>
            <p:nvPr/>
          </p:nvSpPr>
          <p:spPr>
            <a:xfrm>
              <a:off x="33069514" y="10911780"/>
              <a:ext cx="17002198" cy="13339306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rgbClr val="F6BA0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9">
                <a:solidFill>
                  <a:srgbClr val="FE9803"/>
                </a:solidFill>
              </a:endParaRPr>
            </a:p>
          </p:txBody>
        </p:sp>
        <p:sp>
          <p:nvSpPr>
            <p:cNvPr id="33" name="Freeform 32"/>
            <p:cNvSpPr/>
            <p:nvPr/>
          </p:nvSpPr>
          <p:spPr>
            <a:xfrm>
              <a:off x="26905734" y="12290922"/>
              <a:ext cx="17002200" cy="11955120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rgbClr val="48A1F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9"/>
            </a:p>
          </p:txBody>
        </p:sp>
        <p:sp>
          <p:nvSpPr>
            <p:cNvPr id="34" name="Freeform 33"/>
            <p:cNvSpPr/>
            <p:nvPr/>
          </p:nvSpPr>
          <p:spPr>
            <a:xfrm>
              <a:off x="21826299" y="14283533"/>
              <a:ext cx="14166961" cy="9961519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rgbClr val="7DB90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9"/>
            </a:p>
          </p:txBody>
        </p:sp>
        <p:sp>
          <p:nvSpPr>
            <p:cNvPr id="35" name="Freeform 34"/>
            <p:cNvSpPr/>
            <p:nvPr/>
          </p:nvSpPr>
          <p:spPr>
            <a:xfrm>
              <a:off x="17052491" y="15935124"/>
              <a:ext cx="11818118" cy="8309925"/>
            </a:xfrm>
            <a:custGeom>
              <a:avLst/>
              <a:gdLst>
                <a:gd name="connsiteX0" fmla="*/ 1916723 w 3833446"/>
                <a:gd name="connsiteY0" fmla="*/ 0 h 2234041"/>
                <a:gd name="connsiteX1" fmla="*/ 2240012 w 3833446"/>
                <a:gd name="connsiteY1" fmla="*/ 133911 h 2234041"/>
                <a:gd name="connsiteX2" fmla="*/ 2285446 w 3833446"/>
                <a:gd name="connsiteY2" fmla="*/ 188977 h 2234041"/>
                <a:gd name="connsiteX3" fmla="*/ 2298017 w 3833446"/>
                <a:gd name="connsiteY3" fmla="*/ 205584 h 2234041"/>
                <a:gd name="connsiteX4" fmla="*/ 3833446 w 3833446"/>
                <a:gd name="connsiteY4" fmla="*/ 2234041 h 2234041"/>
                <a:gd name="connsiteX5" fmla="*/ 0 w 3833446"/>
                <a:gd name="connsiteY5" fmla="*/ 2234041 h 2234041"/>
                <a:gd name="connsiteX6" fmla="*/ 1535429 w 3833446"/>
                <a:gd name="connsiteY6" fmla="*/ 205584 h 2234041"/>
                <a:gd name="connsiteX7" fmla="*/ 1548000 w 3833446"/>
                <a:gd name="connsiteY7" fmla="*/ 188977 h 2234041"/>
                <a:gd name="connsiteX8" fmla="*/ 1593434 w 3833446"/>
                <a:gd name="connsiteY8" fmla="*/ 133911 h 2234041"/>
                <a:gd name="connsiteX9" fmla="*/ 1916723 w 3833446"/>
                <a:gd name="connsiteY9" fmla="*/ 0 h 2234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833446" h="2234041">
                  <a:moveTo>
                    <a:pt x="1916723" y="0"/>
                  </a:moveTo>
                  <a:cubicBezTo>
                    <a:pt x="2042976" y="0"/>
                    <a:pt x="2157276" y="51174"/>
                    <a:pt x="2240012" y="133911"/>
                  </a:cubicBezTo>
                  <a:lnTo>
                    <a:pt x="2285446" y="188977"/>
                  </a:lnTo>
                  <a:lnTo>
                    <a:pt x="2298017" y="205584"/>
                  </a:lnTo>
                  <a:lnTo>
                    <a:pt x="3833446" y="2234041"/>
                  </a:lnTo>
                  <a:lnTo>
                    <a:pt x="0" y="2234041"/>
                  </a:lnTo>
                  <a:lnTo>
                    <a:pt x="1535429" y="205584"/>
                  </a:lnTo>
                  <a:lnTo>
                    <a:pt x="1548000" y="188977"/>
                  </a:lnTo>
                  <a:lnTo>
                    <a:pt x="1593434" y="133911"/>
                  </a:lnTo>
                  <a:cubicBezTo>
                    <a:pt x="1676171" y="51174"/>
                    <a:pt x="1790471" y="0"/>
                    <a:pt x="1916723" y="0"/>
                  </a:cubicBezTo>
                  <a:close/>
                </a:path>
              </a:pathLst>
            </a:custGeom>
            <a:solidFill>
              <a:srgbClr val="EC501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9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20270061" y="17499256"/>
              <a:ext cx="5259585" cy="28260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38110"/>
              <a:r>
                <a:rPr lang="en-GB" sz="3594" spc="-78" dirty="0">
                  <a:solidFill>
                    <a:schemeClr val="bg1"/>
                  </a:solidFill>
                  <a:latin typeface="Roboto Bk" pitchFamily="2" charset="0"/>
                  <a:ea typeface="Roboto Bk" pitchFamily="2" charset="0"/>
                </a:rPr>
                <a:t>10</a:t>
              </a:r>
              <a:r>
                <a:rPr lang="ru-RU" sz="3594" spc="-78" dirty="0">
                  <a:solidFill>
                    <a:schemeClr val="bg1"/>
                  </a:solidFill>
                  <a:latin typeface="Roboto Bk" pitchFamily="2" charset="0"/>
                  <a:ea typeface="Roboto Bk" pitchFamily="2" charset="0"/>
                </a:rPr>
                <a:t>0</a:t>
              </a:r>
              <a:r>
                <a:rPr lang="en-GB" sz="3594" spc="-78" dirty="0">
                  <a:solidFill>
                    <a:schemeClr val="bg1"/>
                  </a:solidFill>
                  <a:latin typeface="Roboto Bk" pitchFamily="2" charset="0"/>
                  <a:ea typeface="Roboto Bk" pitchFamily="2" charset="0"/>
                </a:rPr>
                <a:t>+</a:t>
              </a:r>
            </a:p>
          </p:txBody>
        </p:sp>
        <p:cxnSp>
          <p:nvCxnSpPr>
            <p:cNvPr id="37" name="Straight Connector 36"/>
            <p:cNvCxnSpPr/>
            <p:nvPr/>
          </p:nvCxnSpPr>
          <p:spPr>
            <a:xfrm flipH="1">
              <a:off x="21190530" y="19990985"/>
              <a:ext cx="3113737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38" name="TextBox 37"/>
            <p:cNvSpPr txBox="1"/>
            <p:nvPr/>
          </p:nvSpPr>
          <p:spPr>
            <a:xfrm>
              <a:off x="38584676" y="16470203"/>
              <a:ext cx="7569209" cy="1347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bg2">
                      <a:lumMod val="50000"/>
                    </a:schemeClr>
                  </a:solidFill>
                  <a:latin typeface="Roboto Lt" pitchFamily="2" charset="0"/>
                  <a:ea typeface="Roboto Lt" pitchFamily="2" charset="0"/>
                </a:defRPr>
              </a:lvl1pPr>
            </a:lstStyle>
            <a:p>
              <a:pPr algn="ctr" defTabSz="238110">
                <a:defRPr/>
              </a:pPr>
              <a:r>
                <a:rPr lang="ru-RU" sz="1400" kern="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Лет практики </a:t>
              </a:r>
              <a:endPara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5727991" y="16546749"/>
              <a:ext cx="6764786" cy="28260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38110"/>
              <a:r>
                <a:rPr lang="en-GB" sz="3594" spc="-78" dirty="0">
                  <a:solidFill>
                    <a:schemeClr val="bg1"/>
                  </a:solidFill>
                  <a:latin typeface="Roboto Bk" pitchFamily="2" charset="0"/>
                  <a:ea typeface="Roboto Bk" pitchFamily="2" charset="0"/>
                </a:rPr>
                <a:t>2700+</a:t>
              </a:r>
            </a:p>
          </p:txBody>
        </p:sp>
        <p:cxnSp>
          <p:nvCxnSpPr>
            <p:cNvPr id="40" name="Straight Connector 39"/>
            <p:cNvCxnSpPr/>
            <p:nvPr/>
          </p:nvCxnSpPr>
          <p:spPr>
            <a:xfrm flipH="1">
              <a:off x="27259840" y="19070825"/>
              <a:ext cx="311373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41" name="TextBox 40"/>
            <p:cNvSpPr txBox="1"/>
            <p:nvPr/>
          </p:nvSpPr>
          <p:spPr>
            <a:xfrm>
              <a:off x="25096246" y="19575463"/>
              <a:ext cx="8548171" cy="2290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bg2">
                      <a:lumMod val="50000"/>
                    </a:schemeClr>
                  </a:solidFill>
                  <a:latin typeface="Roboto Lt" pitchFamily="2" charset="0"/>
                  <a:ea typeface="Roboto Lt" pitchFamily="2" charset="0"/>
                </a:defRPr>
              </a:lvl1pPr>
            </a:lstStyle>
            <a:p>
              <a:pPr algn="ctr" defTabSz="238110">
                <a:defRPr/>
              </a:pPr>
              <a:r>
                <a:rPr lang="ru-RU" sz="1400" kern="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Реализованны</a:t>
              </a:r>
              <a:r>
                <a:rPr lang="ru-RU" sz="1400" kern="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х проектов</a:t>
              </a:r>
              <a:endPara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30823565" y="14293976"/>
              <a:ext cx="9214955" cy="2478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38110"/>
              <a:r>
                <a:rPr lang="en-GB" sz="3594" spc="-78" dirty="0">
                  <a:solidFill>
                    <a:schemeClr val="bg1"/>
                  </a:solidFill>
                  <a:latin typeface="Roboto Bk" pitchFamily="2" charset="0"/>
                  <a:ea typeface="Roboto Bk" pitchFamily="2" charset="0"/>
                </a:rPr>
                <a:t>24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 flipH="1">
              <a:off x="33823365" y="17008700"/>
              <a:ext cx="3113735" cy="0"/>
            </a:xfrm>
            <a:prstGeom prst="line">
              <a:avLst/>
            </a:prstGeom>
            <a:noFill/>
            <a:ln w="6350" cap="flat" cmpd="sng" algn="ctr">
              <a:solidFill>
                <a:schemeClr val="bg1">
                  <a:alpha val="40000"/>
                </a:schemeClr>
              </a:solidFill>
              <a:prstDash val="solid"/>
              <a:miter lim="800000"/>
            </a:ln>
            <a:effectLst/>
          </p:spPr>
        </p:cxnSp>
        <p:sp>
          <p:nvSpPr>
            <p:cNvPr id="44" name="TextBox 43"/>
            <p:cNvSpPr txBox="1"/>
            <p:nvPr/>
          </p:nvSpPr>
          <p:spPr>
            <a:xfrm>
              <a:off x="32429160" y="17518158"/>
              <a:ext cx="6296414" cy="2290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bg2">
                      <a:lumMod val="50000"/>
                    </a:schemeClr>
                  </a:solidFill>
                  <a:latin typeface="Roboto Lt" pitchFamily="2" charset="0"/>
                  <a:ea typeface="Roboto Lt" pitchFamily="2" charset="0"/>
                </a:defRPr>
              </a:lvl1pPr>
            </a:lstStyle>
            <a:p>
              <a:pPr algn="ctr" defTabSz="238110">
                <a:defRPr/>
              </a:pPr>
              <a:r>
                <a:rPr lang="ru-RU" sz="1400" kern="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Типовых решений</a:t>
              </a:r>
              <a:endPara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  <p:sp>
          <p:nvSpPr>
            <p:cNvPr id="27" name="Rectangle 41"/>
            <p:cNvSpPr/>
            <p:nvPr/>
          </p:nvSpPr>
          <p:spPr>
            <a:xfrm>
              <a:off x="39262516" y="13166101"/>
              <a:ext cx="4707017" cy="24784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38110"/>
              <a:r>
                <a:rPr lang="en-GB" sz="3594" spc="-78" dirty="0">
                  <a:solidFill>
                    <a:schemeClr val="bg1"/>
                  </a:solidFill>
                  <a:latin typeface="Roboto Bk" pitchFamily="2" charset="0"/>
                  <a:ea typeface="Roboto Bk" pitchFamily="2" charset="0"/>
                </a:rPr>
                <a:t>14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8365910" y="21738594"/>
              <a:ext cx="9281044" cy="22909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bg2">
                      <a:lumMod val="50000"/>
                    </a:schemeClr>
                  </a:solidFill>
                  <a:latin typeface="Roboto Lt" pitchFamily="2" charset="0"/>
                  <a:ea typeface="Roboto Lt" pitchFamily="2" charset="0"/>
                </a:defRPr>
              </a:lvl1pPr>
            </a:lstStyle>
            <a:p>
              <a:pPr algn="ctr" defTabSz="238110">
                <a:defRPr/>
              </a:pPr>
              <a:r>
                <a:rPr lang="ru-RU" sz="1400" kern="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Сертифицированных специалистов</a:t>
              </a:r>
              <a:endParaRPr lang="en-US" sz="1400" kern="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259798" y="378110"/>
            <a:ext cx="10227220" cy="650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8110">
              <a:lnSpc>
                <a:spcPct val="70000"/>
              </a:lnSpc>
            </a:pPr>
            <a:r>
              <a:rPr lang="ru-RU" sz="5182" dirty="0">
                <a:solidFill>
                  <a:srgbClr val="A80D2D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Департамент решений </a:t>
            </a:r>
            <a:r>
              <a:rPr lang="en-US" sz="5182" dirty="0">
                <a:solidFill>
                  <a:srgbClr val="A80D2D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Microsoft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425" b="41719"/>
          <a:stretch/>
        </p:blipFill>
        <p:spPr>
          <a:xfrm>
            <a:off x="303779" y="2677282"/>
            <a:ext cx="3993980" cy="2490928"/>
          </a:xfrm>
          <a:prstGeom prst="rect">
            <a:avLst/>
          </a:prstGeom>
        </p:spPr>
      </p:pic>
      <p:cxnSp>
        <p:nvCxnSpPr>
          <p:cNvPr id="61" name="Straight Connector 39"/>
          <p:cNvCxnSpPr/>
          <p:nvPr/>
        </p:nvCxnSpPr>
        <p:spPr>
          <a:xfrm flipH="1">
            <a:off x="9498923" y="2933485"/>
            <a:ext cx="810859" cy="0"/>
          </a:xfrm>
          <a:prstGeom prst="line">
            <a:avLst/>
          </a:prstGeom>
          <a:noFill/>
          <a:ln w="6350" cap="flat" cmpd="sng" algn="ctr">
            <a:solidFill>
              <a:schemeClr val="bg1">
                <a:alpha val="40000"/>
              </a:schemeClr>
            </a:solidFill>
            <a:prstDash val="solid"/>
            <a:miter lim="800000"/>
          </a:ln>
          <a:effectLst/>
        </p:spPr>
      </p:cxnSp>
    </p:spTree>
    <p:extLst>
      <p:ext uri="{BB962C8B-B14F-4D97-AF65-F5344CB8AC3E}">
        <p14:creationId xmlns:p14="http://schemas.microsoft.com/office/powerpoint/2010/main" val="2561052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67"/>
          <p:cNvSpPr/>
          <p:nvPr/>
        </p:nvSpPr>
        <p:spPr>
          <a:xfrm>
            <a:off x="204033" y="1433368"/>
            <a:ext cx="2006226" cy="778116"/>
          </a:xfrm>
          <a:prstGeom prst="rect">
            <a:avLst/>
          </a:prstGeom>
          <a:gradFill flip="none" rotWithShape="1">
            <a:gsLst>
              <a:gs pos="0">
                <a:srgbClr val="990033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Промышленность </a:t>
            </a:r>
            <a:endParaRPr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Shape 69"/>
          <p:cNvSpPr/>
          <p:nvPr/>
        </p:nvSpPr>
        <p:spPr>
          <a:xfrm>
            <a:off x="206639" y="3539164"/>
            <a:ext cx="2006226" cy="778116"/>
          </a:xfrm>
          <a:prstGeom prst="rect">
            <a:avLst/>
          </a:prstGeom>
          <a:gradFill flip="none" rotWithShape="1">
            <a:gsLst>
              <a:gs pos="0">
                <a:srgbClr val="990033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Финансы и страхование</a:t>
            </a:r>
            <a:endParaRPr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Shape 71"/>
          <p:cNvSpPr/>
          <p:nvPr/>
        </p:nvSpPr>
        <p:spPr>
          <a:xfrm>
            <a:off x="206639" y="2462596"/>
            <a:ext cx="2006226" cy="778116"/>
          </a:xfrm>
          <a:prstGeom prst="rect">
            <a:avLst/>
          </a:prstGeom>
          <a:gradFill flip="none" rotWithShape="1">
            <a:gsLst>
              <a:gs pos="0">
                <a:srgbClr val="990033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Государственный сектор</a:t>
            </a:r>
            <a:endParaRPr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Shape 73"/>
          <p:cNvSpPr/>
          <p:nvPr/>
        </p:nvSpPr>
        <p:spPr>
          <a:xfrm>
            <a:off x="206639" y="4615732"/>
            <a:ext cx="2006226" cy="778116"/>
          </a:xfrm>
          <a:prstGeom prst="rect">
            <a:avLst/>
          </a:prstGeom>
          <a:gradFill flip="none" rotWithShape="1">
            <a:gsLst>
              <a:gs pos="0">
                <a:srgbClr val="990033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Телеком и медиа</a:t>
            </a:r>
            <a:endParaRPr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" name="Shape 69"/>
          <p:cNvSpPr/>
          <p:nvPr/>
        </p:nvSpPr>
        <p:spPr>
          <a:xfrm>
            <a:off x="172708" y="5702256"/>
            <a:ext cx="2006226" cy="778116"/>
          </a:xfrm>
          <a:prstGeom prst="rect">
            <a:avLst/>
          </a:prstGeom>
          <a:gradFill flip="none" rotWithShape="1">
            <a:gsLst>
              <a:gs pos="0">
                <a:srgbClr val="990033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Segoe UI" panose="020B0502040204020203" pitchFamily="34" charset="0"/>
                <a:cs typeface="Segoe UI" panose="020B0502040204020203" pitchFamily="34" charset="0"/>
              </a:rPr>
              <a:t>FMCG </a:t>
            </a:r>
            <a:r>
              <a:rPr lang="ru-RU" sz="1600" dirty="0">
                <a:latin typeface="Segoe UI" panose="020B0502040204020203" pitchFamily="34" charset="0"/>
                <a:cs typeface="Segoe UI" panose="020B0502040204020203" pitchFamily="34" charset="0"/>
              </a:rPr>
              <a:t>и торговля</a:t>
            </a:r>
            <a:endParaRPr sz="1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4033" y="140584"/>
            <a:ext cx="9480664" cy="85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6224" dirty="0">
                <a:solidFill>
                  <a:srgbClr val="A80D2D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Крупнейшие заказчики</a:t>
            </a:r>
            <a:endParaRPr lang="en-US" sz="6224" dirty="0">
              <a:solidFill>
                <a:srgbClr val="A80D2D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pic>
        <p:nvPicPr>
          <p:cNvPr id="8" name="Picture 10" descr="http://neftegaz.ru/images/rushydro58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0199" r="6981" b="24484"/>
          <a:stretch/>
        </p:blipFill>
        <p:spPr bwMode="auto">
          <a:xfrm>
            <a:off x="8383722" y="1452292"/>
            <a:ext cx="1736371" cy="6600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2" descr="http://career.dvfu.ru/images/komp/%D1%82%D1%80%D0%B0%D0%BD%D1%81%D0%BD%D0%B5%D1%84%D1%82%D1%8C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9115" y="1400800"/>
            <a:ext cx="1220808" cy="763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6" descr="http://zwezda.perm.ru/storages/images/data_1368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920" y="1433368"/>
            <a:ext cx="1124939" cy="78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2813" y="1400800"/>
            <a:ext cx="1400306" cy="690291"/>
          </a:xfrm>
          <a:prstGeom prst="rect">
            <a:avLst/>
          </a:prstGeom>
        </p:spPr>
      </p:pic>
      <p:pic>
        <p:nvPicPr>
          <p:cNvPr id="12" name="Picture 6" descr="http://img-fotki.yandex.ru/get/4603/antipin-ms.0/0_50e34_77bca56e_L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072" y="1290160"/>
            <a:ext cx="1498207" cy="89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 descr="C:\Users\lesnichayaya\c флешки\Marketing\Dep Sol MS\каталог услуг_DepSolMS\2013\Логотипы заказчики\Промышленность\русал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83892" y="1518569"/>
            <a:ext cx="1152270" cy="572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2" descr="http://www.tsuab.ru/upload/rtf/3696/846_Rosnano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3783" y="2462596"/>
            <a:ext cx="1372379" cy="456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s://pbs.twimg.com/profile_images/602716770957336576/9fRXjc6O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0431" y="2367725"/>
            <a:ext cx="711186" cy="695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://www.subtrab.trabajo.gob.cl/wp-content/uploads/2014/12/logo_subtrab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570" y="2354487"/>
            <a:ext cx="719897" cy="719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332763" y="2430640"/>
            <a:ext cx="780406" cy="760565"/>
          </a:xfrm>
          <a:prstGeom prst="rect">
            <a:avLst/>
          </a:prstGeom>
        </p:spPr>
      </p:pic>
      <p:pic>
        <p:nvPicPr>
          <p:cNvPr id="19" name="Picture 2" descr="http://www.sochiadm.ru/bitrix/templates/sochi/images/logo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5300" y="2413747"/>
            <a:ext cx="532179" cy="660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://www.cnis.ru/articles/img/raznoe/a9d9f01a8ad7f2080b4850e07091fe34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424" y="2142173"/>
            <a:ext cx="929041" cy="1238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0" descr="http://www.insur-info.ru/files/company/logo_sberbank_200x124.gif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252" y="3539164"/>
            <a:ext cx="1111947" cy="689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4" descr="http://www.xn--b1agaaowhbe2b.xn--p1ai/assets/images/foto/logo-sogaz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9570" y="3682704"/>
            <a:ext cx="1228140" cy="51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Рисунок 28" descr="C:\Users\lesnichayaya\c флешки\Marketing\Dep Sol MS\каталог услуг_DepSolMS\2013\Логотипы заказчики\Банки и фин\руст.png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7833" y="3612122"/>
            <a:ext cx="1801018" cy="543492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Рисунок 29" descr="C:\Users\lesnichayaya\c флешки\Marketing\Dep Sol MS\каталог услуг_DepSolMS\2013\Логотипы заказчики\Банки и фин\ФПИ РВК.png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062" y="3612122"/>
            <a:ext cx="1195451" cy="422138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Рисунок 30" descr="C:\Users\lesnichayaya\c флешки\Marketing\Dep Sol MS\каталог услуг_DepSolMS\2013\Логотипы заказчики\Банки и фин\Gazprombank_logo.png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280" y="3682704"/>
            <a:ext cx="1550231" cy="571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Picture 6" descr="http://acredo.ru/images/bank-logos/76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921" y="3734167"/>
            <a:ext cx="1300337" cy="520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Рисунок 32" descr="C:\Users\lesnichayaya\c флешки\Marketing\Dep Sol MS\каталог услуг_DepSolMS\2013\Логотипы заказчики\Банки и фин\Gazprombank_logo.png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7850" y="3682704"/>
            <a:ext cx="1550231" cy="571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Picture 32" descr="http://www.andrusha-fond.ru/i/up/andrusha.ru/megafon-logo-201-68-141126124825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499" y="4660347"/>
            <a:ext cx="1490534" cy="590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3" descr="C:\Users\lesnichayaya\c флешки\Marketing\Dep Sol MS\каталог услуг_DepSolMS\2013\Логотипы заказчики\Телеком, СМИ\tele.jpg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129" y="4705502"/>
            <a:ext cx="1028521" cy="481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8" descr="https://upload.wikimedia.org/wikipedia/ru/thumb/d/d4/%D0%A0%D0%BE%D1%81%D1%82%D0%B5%D0%BB%D0%B5%D0%BA%D0%BE%D0%BC.png/300px-%D0%A0%D0%BE%D1%81%D1%82%D0%B5%D0%BB%D0%B5%D0%BA%D0%BE%D0%BC.png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0260" y="4514846"/>
            <a:ext cx="1491019" cy="820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5" descr="http://pr.uz/userfiles/ucell-logo.jpg"/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94902" y="4660346"/>
            <a:ext cx="930250" cy="43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" name="Picture 8" descr="http://static.mts.ru/uploadmsk/contents/1655/MTS_logo_color_ru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4733" y="4557098"/>
            <a:ext cx="1557815" cy="777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171871" y="4633538"/>
            <a:ext cx="632942" cy="624930"/>
          </a:xfrm>
          <a:prstGeom prst="rect">
            <a:avLst/>
          </a:prstGeom>
        </p:spPr>
      </p:pic>
      <p:pic>
        <p:nvPicPr>
          <p:cNvPr id="46" name="Picture 8" descr="http://wbd.ru/bitrix/templates/wbd/img/logo.png"/>
          <p:cNvPicPr>
            <a:picLocks noChangeAspect="1" noChangeArrowheads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286" y="5609638"/>
            <a:ext cx="931622" cy="68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2" descr="http://www.ural-pelmeni.ru/upload/information_system_18/5/8/5/item_585/information_items_585.png"/>
          <p:cNvPicPr>
            <a:picLocks noChangeAspect="1" noChangeArrowheads="1"/>
          </p:cNvPicPr>
          <p:nvPr/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2686" y="5693320"/>
            <a:ext cx="1465395" cy="732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2" descr="C:\Users\lesnichayaya\c флешки\Marketing\Dep Sol MS\каталог услуг_DepSolMS\2013\Логотипы заказчики\FMCG, retail\Штада.png"/>
          <p:cNvPicPr>
            <a:picLocks noChangeAspect="1" noChangeArrowheads="1"/>
          </p:cNvPicPr>
          <p:nvPr/>
        </p:nvPicPr>
        <p:blipFill>
          <a:blip r:embed="rId2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2252" y="5736392"/>
            <a:ext cx="1154459" cy="520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Рисунок 5"/>
          <p:cNvPicPr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0112" y="5637703"/>
            <a:ext cx="1307224" cy="525646"/>
          </a:xfrm>
          <a:prstGeom prst="rect">
            <a:avLst/>
          </a:prstGeom>
        </p:spPr>
      </p:pic>
      <p:pic>
        <p:nvPicPr>
          <p:cNvPr id="50" name="Picture 2" descr="http://toplogos.ru/images/logo-detskiy-mir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585" y="5736392"/>
            <a:ext cx="1229972" cy="4324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4" descr="http://www.stroy-express.ru/upload/iblock/b03/b033791b0d4b20b09c6ae031a1e17262.png"/>
          <p:cNvPicPr>
            <a:picLocks noChangeAspect="1" noChangeArrowheads="1"/>
          </p:cNvPicPr>
          <p:nvPr/>
        </p:nvPicPr>
        <p:blipFill rotWithShape="1">
          <a:blip r:embed="rId3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4" b="7185"/>
          <a:stretch/>
        </p:blipFill>
        <p:spPr bwMode="auto">
          <a:xfrm>
            <a:off x="10621583" y="5376458"/>
            <a:ext cx="1147675" cy="96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9499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38"/>
          <p:cNvSpPr/>
          <p:nvPr/>
        </p:nvSpPr>
        <p:spPr>
          <a:xfrm rot="10800000">
            <a:off x="4236197" y="3895594"/>
            <a:ext cx="1658473" cy="1998865"/>
          </a:xfrm>
          <a:custGeom>
            <a:avLst/>
            <a:gdLst>
              <a:gd name="connsiteX0" fmla="*/ 1444238 w 1842839"/>
              <a:gd name="connsiteY0" fmla="*/ 2220782 h 2221070"/>
              <a:gd name="connsiteX1" fmla="*/ 1248227 w 1842839"/>
              <a:gd name="connsiteY1" fmla="*/ 2158690 h 2221070"/>
              <a:gd name="connsiteX2" fmla="*/ 1111484 w 1842839"/>
              <a:gd name="connsiteY2" fmla="*/ 2005141 h 2221070"/>
              <a:gd name="connsiteX3" fmla="*/ 1091568 w 1842839"/>
              <a:gd name="connsiteY3" fmla="*/ 1946324 h 2221070"/>
              <a:gd name="connsiteX4" fmla="*/ 1090906 w 1842839"/>
              <a:gd name="connsiteY4" fmla="*/ 1933225 h 2221070"/>
              <a:gd name="connsiteX5" fmla="*/ 1073259 w 1842839"/>
              <a:gd name="connsiteY5" fmla="*/ 1817593 h 2221070"/>
              <a:gd name="connsiteX6" fmla="*/ 1072426 w 1842839"/>
              <a:gd name="connsiteY6" fmla="*/ 1803275 h 2221070"/>
              <a:gd name="connsiteX7" fmla="*/ 1071057 w 1842839"/>
              <a:gd name="connsiteY7" fmla="*/ 1803169 h 2221070"/>
              <a:gd name="connsiteX8" fmla="*/ 1070577 w 1842839"/>
              <a:gd name="connsiteY8" fmla="*/ 1800023 h 2221070"/>
              <a:gd name="connsiteX9" fmla="*/ 26659 w 1842839"/>
              <a:gd name="connsiteY9" fmla="*/ 756105 h 2221070"/>
              <a:gd name="connsiteX10" fmla="*/ 0 w 1842839"/>
              <a:gd name="connsiteY10" fmla="*/ 752036 h 2221070"/>
              <a:gd name="connsiteX11" fmla="*/ 71201 w 1842839"/>
              <a:gd name="connsiteY11" fmla="*/ 704136 h 2221070"/>
              <a:gd name="connsiteX12" fmla="*/ 154686 w 1842839"/>
              <a:gd name="connsiteY12" fmla="*/ 607042 h 2221070"/>
              <a:gd name="connsiteX13" fmla="*/ 173389 w 1842839"/>
              <a:gd name="connsiteY13" fmla="*/ 122141 h 2221070"/>
              <a:gd name="connsiteX14" fmla="*/ 97631 w 1842839"/>
              <a:gd name="connsiteY14" fmla="*/ 18905 h 2221070"/>
              <a:gd name="connsiteX15" fmla="*/ 73735 w 1842839"/>
              <a:gd name="connsiteY15" fmla="*/ 0 h 2221070"/>
              <a:gd name="connsiteX16" fmla="*/ 178899 w 1842839"/>
              <a:gd name="connsiteY16" fmla="*/ 16050 h 2221070"/>
              <a:gd name="connsiteX17" fmla="*/ 1842408 w 1842839"/>
              <a:gd name="connsiteY17" fmla="*/ 1855990 h 2221070"/>
              <a:gd name="connsiteX18" fmla="*/ 1842839 w 1842839"/>
              <a:gd name="connsiteY18" fmla="*/ 1864516 h 2221070"/>
              <a:gd name="connsiteX19" fmla="*/ 1833003 w 1842839"/>
              <a:gd name="connsiteY19" fmla="*/ 1936832 h 2221070"/>
              <a:gd name="connsiteX20" fmla="*/ 1644449 w 1842839"/>
              <a:gd name="connsiteY20" fmla="*/ 2173972 h 2221070"/>
              <a:gd name="connsiteX21" fmla="*/ 1444238 w 1842839"/>
              <a:gd name="connsiteY21" fmla="*/ 2220782 h 2221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842839" h="2221070">
                <a:moveTo>
                  <a:pt x="1444238" y="2220782"/>
                </a:moveTo>
                <a:cubicBezTo>
                  <a:pt x="1375707" y="2218139"/>
                  <a:pt x="1307876" y="2197345"/>
                  <a:pt x="1248227" y="2158690"/>
                </a:cubicBezTo>
                <a:cubicBezTo>
                  <a:pt x="1188579" y="2120035"/>
                  <a:pt x="1141891" y="2066615"/>
                  <a:pt x="1111484" y="2005141"/>
                </a:cubicBezTo>
                <a:lnTo>
                  <a:pt x="1091568" y="1946324"/>
                </a:lnTo>
                <a:lnTo>
                  <a:pt x="1090906" y="1933225"/>
                </a:lnTo>
                <a:lnTo>
                  <a:pt x="1073259" y="1817593"/>
                </a:lnTo>
                <a:lnTo>
                  <a:pt x="1072426" y="1803275"/>
                </a:lnTo>
                <a:lnTo>
                  <a:pt x="1071057" y="1803169"/>
                </a:lnTo>
                <a:lnTo>
                  <a:pt x="1070577" y="1800023"/>
                </a:lnTo>
                <a:cubicBezTo>
                  <a:pt x="963354" y="1276037"/>
                  <a:pt x="550645" y="863328"/>
                  <a:pt x="26659" y="756105"/>
                </a:cubicBezTo>
                <a:lnTo>
                  <a:pt x="0" y="752036"/>
                </a:lnTo>
                <a:lnTo>
                  <a:pt x="71201" y="704136"/>
                </a:lnTo>
                <a:cubicBezTo>
                  <a:pt x="102862" y="676075"/>
                  <a:pt x="131033" y="643541"/>
                  <a:pt x="154686" y="607042"/>
                </a:cubicBezTo>
                <a:cubicBezTo>
                  <a:pt x="249299" y="461045"/>
                  <a:pt x="256475" y="274992"/>
                  <a:pt x="173389" y="122141"/>
                </a:cubicBezTo>
                <a:cubicBezTo>
                  <a:pt x="152618" y="83928"/>
                  <a:pt x="127037" y="49321"/>
                  <a:pt x="97631" y="18905"/>
                </a:cubicBezTo>
                <a:lnTo>
                  <a:pt x="73735" y="0"/>
                </a:lnTo>
                <a:lnTo>
                  <a:pt x="178899" y="16050"/>
                </a:lnTo>
                <a:cubicBezTo>
                  <a:pt x="1066187" y="197616"/>
                  <a:pt x="1749341" y="939580"/>
                  <a:pt x="1842408" y="1855990"/>
                </a:cubicBezTo>
                <a:lnTo>
                  <a:pt x="1842839" y="1864516"/>
                </a:lnTo>
                <a:lnTo>
                  <a:pt x="1833003" y="1936832"/>
                </a:lnTo>
                <a:cubicBezTo>
                  <a:pt x="1805279" y="2036766"/>
                  <a:pt x="1738122" y="2123054"/>
                  <a:pt x="1644449" y="2173972"/>
                </a:cubicBezTo>
                <a:cubicBezTo>
                  <a:pt x="1582001" y="2207918"/>
                  <a:pt x="1512769" y="2223425"/>
                  <a:pt x="1444238" y="2220782"/>
                </a:cubicBezTo>
                <a:close/>
              </a:path>
            </a:pathLst>
          </a:cu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38" name="Freeform 37"/>
          <p:cNvSpPr/>
          <p:nvPr/>
        </p:nvSpPr>
        <p:spPr>
          <a:xfrm rot="10800000">
            <a:off x="6298585" y="2157221"/>
            <a:ext cx="1675584" cy="2160088"/>
          </a:xfrm>
          <a:custGeom>
            <a:avLst/>
            <a:gdLst>
              <a:gd name="connsiteX0" fmla="*/ 1807547 w 1861852"/>
              <a:gd name="connsiteY0" fmla="*/ 2400216 h 2400216"/>
              <a:gd name="connsiteX1" fmla="*/ 1674335 w 1861852"/>
              <a:gd name="connsiteY1" fmla="*/ 2379885 h 2400216"/>
              <a:gd name="connsiteX2" fmla="*/ 0 w 1861852"/>
              <a:gd name="connsiteY2" fmla="*/ 325545 h 2400216"/>
              <a:gd name="connsiteX3" fmla="*/ 1464 w 1861852"/>
              <a:gd name="connsiteY3" fmla="*/ 296556 h 2400216"/>
              <a:gd name="connsiteX4" fmla="*/ 3139 w 1861852"/>
              <a:gd name="connsiteY4" fmla="*/ 284239 h 2400216"/>
              <a:gd name="connsiteX5" fmla="*/ 191693 w 1861852"/>
              <a:gd name="connsiteY5" fmla="*/ 47099 h 2400216"/>
              <a:gd name="connsiteX6" fmla="*/ 587915 w 1861852"/>
              <a:gd name="connsiteY6" fmla="*/ 62381 h 2400216"/>
              <a:gd name="connsiteX7" fmla="*/ 724658 w 1861852"/>
              <a:gd name="connsiteY7" fmla="*/ 215929 h 2400216"/>
              <a:gd name="connsiteX8" fmla="*/ 756229 w 1861852"/>
              <a:gd name="connsiteY8" fmla="*/ 309165 h 2400216"/>
              <a:gd name="connsiteX9" fmla="*/ 755402 w 1861852"/>
              <a:gd name="connsiteY9" fmla="*/ 325545 h 2400216"/>
              <a:gd name="connsiteX10" fmla="*/ 1826575 w 1861852"/>
              <a:gd name="connsiteY10" fmla="*/ 1639830 h 2400216"/>
              <a:gd name="connsiteX11" fmla="*/ 1861852 w 1861852"/>
              <a:gd name="connsiteY11" fmla="*/ 1645214 h 2400216"/>
              <a:gd name="connsiteX12" fmla="*/ 1799125 w 1861852"/>
              <a:gd name="connsiteY12" fmla="*/ 1687413 h 2400216"/>
              <a:gd name="connsiteX13" fmla="*/ 1715640 w 1861852"/>
              <a:gd name="connsiteY13" fmla="*/ 1784507 h 2400216"/>
              <a:gd name="connsiteX14" fmla="*/ 1696937 w 1861852"/>
              <a:gd name="connsiteY14" fmla="*/ 2269408 h 2400216"/>
              <a:gd name="connsiteX15" fmla="*/ 1772695 w 1861852"/>
              <a:gd name="connsiteY15" fmla="*/ 2372644 h 2400216"/>
              <a:gd name="connsiteX16" fmla="*/ 1807547 w 1861852"/>
              <a:gd name="connsiteY16" fmla="*/ 2400216 h 2400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861852" h="2400216">
                <a:moveTo>
                  <a:pt x="1807547" y="2400216"/>
                </a:moveTo>
                <a:lnTo>
                  <a:pt x="1674335" y="2379885"/>
                </a:lnTo>
                <a:cubicBezTo>
                  <a:pt x="718794" y="2184353"/>
                  <a:pt x="0" y="1338891"/>
                  <a:pt x="0" y="325545"/>
                </a:cubicBezTo>
                <a:lnTo>
                  <a:pt x="1464" y="296556"/>
                </a:lnTo>
                <a:lnTo>
                  <a:pt x="3139" y="284239"/>
                </a:lnTo>
                <a:cubicBezTo>
                  <a:pt x="30863" y="184305"/>
                  <a:pt x="98020" y="98017"/>
                  <a:pt x="191693" y="47099"/>
                </a:cubicBezTo>
                <a:cubicBezTo>
                  <a:pt x="316590" y="-20793"/>
                  <a:pt x="468618" y="-14929"/>
                  <a:pt x="587915" y="62381"/>
                </a:cubicBezTo>
                <a:cubicBezTo>
                  <a:pt x="647564" y="101036"/>
                  <a:pt x="694251" y="154456"/>
                  <a:pt x="724658" y="215929"/>
                </a:cubicBezTo>
                <a:lnTo>
                  <a:pt x="756229" y="309165"/>
                </a:lnTo>
                <a:lnTo>
                  <a:pt x="755402" y="325545"/>
                </a:lnTo>
                <a:cubicBezTo>
                  <a:pt x="755402" y="973843"/>
                  <a:pt x="1215258" y="1514736"/>
                  <a:pt x="1826575" y="1639830"/>
                </a:cubicBezTo>
                <a:lnTo>
                  <a:pt x="1861852" y="1645214"/>
                </a:lnTo>
                <a:lnTo>
                  <a:pt x="1799125" y="1687413"/>
                </a:lnTo>
                <a:cubicBezTo>
                  <a:pt x="1767464" y="1715474"/>
                  <a:pt x="1739293" y="1748008"/>
                  <a:pt x="1715640" y="1784507"/>
                </a:cubicBezTo>
                <a:cubicBezTo>
                  <a:pt x="1621027" y="1930504"/>
                  <a:pt x="1613851" y="2116557"/>
                  <a:pt x="1696937" y="2269408"/>
                </a:cubicBezTo>
                <a:cubicBezTo>
                  <a:pt x="1717709" y="2307621"/>
                  <a:pt x="1743290" y="2342228"/>
                  <a:pt x="1772695" y="2372644"/>
                </a:cubicBezTo>
                <a:lnTo>
                  <a:pt x="1807547" y="2400216"/>
                </a:lnTo>
                <a:close/>
              </a:path>
            </a:pathLst>
          </a:cu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37" name="Freeform 36"/>
          <p:cNvSpPr/>
          <p:nvPr/>
        </p:nvSpPr>
        <p:spPr>
          <a:xfrm rot="10800000">
            <a:off x="4200982" y="2137178"/>
            <a:ext cx="2219760" cy="1864951"/>
          </a:xfrm>
          <a:custGeom>
            <a:avLst/>
            <a:gdLst>
              <a:gd name="connsiteX0" fmla="*/ 370825 w 2466521"/>
              <a:gd name="connsiteY0" fmla="*/ 2072270 h 2072270"/>
              <a:gd name="connsiteX1" fmla="*/ 303147 w 2466521"/>
              <a:gd name="connsiteY1" fmla="*/ 2068853 h 2072270"/>
              <a:gd name="connsiteX2" fmla="*/ 284239 w 2466521"/>
              <a:gd name="connsiteY2" fmla="*/ 2066281 h 2072270"/>
              <a:gd name="connsiteX3" fmla="*/ 47099 w 2466521"/>
              <a:gd name="connsiteY3" fmla="*/ 1877727 h 2072270"/>
              <a:gd name="connsiteX4" fmla="*/ 62381 w 2466521"/>
              <a:gd name="connsiteY4" fmla="*/ 1481505 h 2072270"/>
              <a:gd name="connsiteX5" fmla="*/ 215929 w 2466521"/>
              <a:gd name="connsiteY5" fmla="*/ 1344762 h 2072270"/>
              <a:gd name="connsiteX6" fmla="*/ 307716 w 2466521"/>
              <a:gd name="connsiteY6" fmla="*/ 1313682 h 2072270"/>
              <a:gd name="connsiteX7" fmla="*/ 370825 w 2466521"/>
              <a:gd name="connsiteY7" fmla="*/ 1316868 h 2072270"/>
              <a:gd name="connsiteX8" fmla="*/ 1705439 w 2466521"/>
              <a:gd name="connsiteY8" fmla="*/ 112493 h 2072270"/>
              <a:gd name="connsiteX9" fmla="*/ 1709142 w 2466521"/>
              <a:gd name="connsiteY9" fmla="*/ 39163 h 2072270"/>
              <a:gd name="connsiteX10" fmla="*/ 1718451 w 2466521"/>
              <a:gd name="connsiteY10" fmla="*/ 53001 h 2072270"/>
              <a:gd name="connsiteX11" fmla="*/ 1815545 w 2466521"/>
              <a:gd name="connsiteY11" fmla="*/ 136486 h 2072270"/>
              <a:gd name="connsiteX12" fmla="*/ 2300446 w 2466521"/>
              <a:gd name="connsiteY12" fmla="*/ 155189 h 2072270"/>
              <a:gd name="connsiteX13" fmla="*/ 2403682 w 2466521"/>
              <a:gd name="connsiteY13" fmla="*/ 79431 h 2072270"/>
              <a:gd name="connsiteX14" fmla="*/ 2466521 w 2466521"/>
              <a:gd name="connsiteY14" fmla="*/ 0 h 2072270"/>
              <a:gd name="connsiteX15" fmla="*/ 2456941 w 2466521"/>
              <a:gd name="connsiteY15" fmla="*/ 189728 h 2072270"/>
              <a:gd name="connsiteX16" fmla="*/ 370825 w 2466521"/>
              <a:gd name="connsiteY16" fmla="*/ 2072270 h 2072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66521" h="2072270">
                <a:moveTo>
                  <a:pt x="370825" y="2072270"/>
                </a:moveTo>
                <a:lnTo>
                  <a:pt x="303147" y="2068853"/>
                </a:lnTo>
                <a:lnTo>
                  <a:pt x="284239" y="2066281"/>
                </a:lnTo>
                <a:cubicBezTo>
                  <a:pt x="184305" y="2038557"/>
                  <a:pt x="98017" y="1971400"/>
                  <a:pt x="47099" y="1877727"/>
                </a:cubicBezTo>
                <a:cubicBezTo>
                  <a:pt x="-20793" y="1752830"/>
                  <a:pt x="-14929" y="1600802"/>
                  <a:pt x="62381" y="1481505"/>
                </a:cubicBezTo>
                <a:cubicBezTo>
                  <a:pt x="101036" y="1421857"/>
                  <a:pt x="154456" y="1375169"/>
                  <a:pt x="215929" y="1344762"/>
                </a:cubicBezTo>
                <a:lnTo>
                  <a:pt x="307716" y="1313682"/>
                </a:lnTo>
                <a:lnTo>
                  <a:pt x="370825" y="1316868"/>
                </a:lnTo>
                <a:cubicBezTo>
                  <a:pt x="1065430" y="1316868"/>
                  <a:pt x="1636739" y="788972"/>
                  <a:pt x="1705439" y="112493"/>
                </a:cubicBezTo>
                <a:lnTo>
                  <a:pt x="1709142" y="39163"/>
                </a:lnTo>
                <a:lnTo>
                  <a:pt x="1718451" y="53001"/>
                </a:lnTo>
                <a:cubicBezTo>
                  <a:pt x="1746512" y="84662"/>
                  <a:pt x="1779046" y="112833"/>
                  <a:pt x="1815545" y="136486"/>
                </a:cubicBezTo>
                <a:cubicBezTo>
                  <a:pt x="1961542" y="231099"/>
                  <a:pt x="2147595" y="238275"/>
                  <a:pt x="2300446" y="155189"/>
                </a:cubicBezTo>
                <a:cubicBezTo>
                  <a:pt x="2338659" y="134418"/>
                  <a:pt x="2373266" y="108837"/>
                  <a:pt x="2403682" y="79431"/>
                </a:cubicBezTo>
                <a:lnTo>
                  <a:pt x="2466521" y="0"/>
                </a:lnTo>
                <a:lnTo>
                  <a:pt x="2456941" y="189728"/>
                </a:lnTo>
                <a:cubicBezTo>
                  <a:pt x="2349556" y="1247124"/>
                  <a:pt x="1456552" y="2072270"/>
                  <a:pt x="370825" y="2072270"/>
                </a:cubicBezTo>
                <a:close/>
              </a:path>
            </a:pathLst>
          </a:cu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40" name="Freeform 39"/>
          <p:cNvSpPr/>
          <p:nvPr/>
        </p:nvSpPr>
        <p:spPr>
          <a:xfrm rot="10800000">
            <a:off x="5737908" y="4199581"/>
            <a:ext cx="2223311" cy="1711907"/>
          </a:xfrm>
          <a:custGeom>
            <a:avLst/>
            <a:gdLst>
              <a:gd name="connsiteX0" fmla="*/ 756723 w 2470467"/>
              <a:gd name="connsiteY0" fmla="*/ 1902212 h 1902212"/>
              <a:gd name="connsiteX1" fmla="*/ 717833 w 2470467"/>
              <a:gd name="connsiteY1" fmla="*/ 1844405 h 1902212"/>
              <a:gd name="connsiteX2" fmla="*/ 620739 w 2470467"/>
              <a:gd name="connsiteY2" fmla="*/ 1760920 h 1902212"/>
              <a:gd name="connsiteX3" fmla="*/ 135838 w 2470467"/>
              <a:gd name="connsiteY3" fmla="*/ 1742217 h 1902212"/>
              <a:gd name="connsiteX4" fmla="*/ 32602 w 2470467"/>
              <a:gd name="connsiteY4" fmla="*/ 1817975 h 1902212"/>
              <a:gd name="connsiteX5" fmla="*/ 0 w 2470467"/>
              <a:gd name="connsiteY5" fmla="*/ 1859186 h 1902212"/>
              <a:gd name="connsiteX6" fmla="*/ 28211 w 2470467"/>
              <a:gd name="connsiteY6" fmla="*/ 1674335 h 1902212"/>
              <a:gd name="connsiteX7" fmla="*/ 2082551 w 2470467"/>
              <a:gd name="connsiteY7" fmla="*/ 0 h 1902212"/>
              <a:gd name="connsiteX8" fmla="*/ 2195875 w 2470467"/>
              <a:gd name="connsiteY8" fmla="*/ 5722 h 1902212"/>
              <a:gd name="connsiteX9" fmla="*/ 2280810 w 2470467"/>
              <a:gd name="connsiteY9" fmla="*/ 41993 h 1902212"/>
              <a:gd name="connsiteX10" fmla="*/ 2423369 w 2470467"/>
              <a:gd name="connsiteY10" fmla="*/ 190157 h 1902212"/>
              <a:gd name="connsiteX11" fmla="*/ 2408087 w 2470467"/>
              <a:gd name="connsiteY11" fmla="*/ 586379 h 1902212"/>
              <a:gd name="connsiteX12" fmla="*/ 2157128 w 2470467"/>
              <a:gd name="connsiteY12" fmla="*/ 756107 h 1902212"/>
              <a:gd name="connsiteX13" fmla="*/ 2128954 w 2470467"/>
              <a:gd name="connsiteY13" fmla="*/ 757745 h 1902212"/>
              <a:gd name="connsiteX14" fmla="*/ 2082551 w 2470467"/>
              <a:gd name="connsiteY14" fmla="*/ 755402 h 1902212"/>
              <a:gd name="connsiteX15" fmla="*/ 768266 w 2470467"/>
              <a:gd name="connsiteY15" fmla="*/ 1826575 h 1902212"/>
              <a:gd name="connsiteX16" fmla="*/ 756723 w 2470467"/>
              <a:gd name="connsiteY16" fmla="*/ 1902212 h 190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470467" h="1902212">
                <a:moveTo>
                  <a:pt x="756723" y="1902212"/>
                </a:moveTo>
                <a:lnTo>
                  <a:pt x="717833" y="1844405"/>
                </a:lnTo>
                <a:cubicBezTo>
                  <a:pt x="689772" y="1812744"/>
                  <a:pt x="657238" y="1784573"/>
                  <a:pt x="620739" y="1760920"/>
                </a:cubicBezTo>
                <a:cubicBezTo>
                  <a:pt x="474742" y="1666307"/>
                  <a:pt x="288689" y="1659131"/>
                  <a:pt x="135838" y="1742217"/>
                </a:cubicBezTo>
                <a:cubicBezTo>
                  <a:pt x="97625" y="1762989"/>
                  <a:pt x="63018" y="1788570"/>
                  <a:pt x="32602" y="1817975"/>
                </a:cubicBezTo>
                <a:lnTo>
                  <a:pt x="0" y="1859186"/>
                </a:lnTo>
                <a:lnTo>
                  <a:pt x="28211" y="1674335"/>
                </a:lnTo>
                <a:cubicBezTo>
                  <a:pt x="223744" y="718794"/>
                  <a:pt x="1069206" y="0"/>
                  <a:pt x="2082551" y="0"/>
                </a:cubicBezTo>
                <a:lnTo>
                  <a:pt x="2195875" y="5722"/>
                </a:lnTo>
                <a:lnTo>
                  <a:pt x="2280810" y="41993"/>
                </a:lnTo>
                <a:cubicBezTo>
                  <a:pt x="2339758" y="77045"/>
                  <a:pt x="2389424" y="127708"/>
                  <a:pt x="2423369" y="190157"/>
                </a:cubicBezTo>
                <a:cubicBezTo>
                  <a:pt x="2491261" y="315054"/>
                  <a:pt x="2485397" y="467082"/>
                  <a:pt x="2408087" y="586379"/>
                </a:cubicBezTo>
                <a:cubicBezTo>
                  <a:pt x="2350105" y="675852"/>
                  <a:pt x="2258900" y="736163"/>
                  <a:pt x="2157128" y="756107"/>
                </a:cubicBezTo>
                <a:lnTo>
                  <a:pt x="2128954" y="757745"/>
                </a:lnTo>
                <a:lnTo>
                  <a:pt x="2082551" y="755402"/>
                </a:lnTo>
                <a:cubicBezTo>
                  <a:pt x="1434253" y="755402"/>
                  <a:pt x="893360" y="1215258"/>
                  <a:pt x="768266" y="1826575"/>
                </a:cubicBezTo>
                <a:lnTo>
                  <a:pt x="756723" y="1902212"/>
                </a:lnTo>
                <a:close/>
              </a:path>
            </a:pathLst>
          </a:cu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grpSp>
        <p:nvGrpSpPr>
          <p:cNvPr id="41" name="Group 40"/>
          <p:cNvGrpSpPr/>
          <p:nvPr/>
        </p:nvGrpSpPr>
        <p:grpSpPr>
          <a:xfrm>
            <a:off x="4986079" y="3712434"/>
            <a:ext cx="2072964" cy="1024458"/>
            <a:chOff x="4872678" y="3530146"/>
            <a:chExt cx="2303406" cy="1138342"/>
          </a:xfrm>
        </p:grpSpPr>
        <p:sp>
          <p:nvSpPr>
            <p:cNvPr id="42" name="TextBox 41"/>
            <p:cNvSpPr txBox="1"/>
            <p:nvPr/>
          </p:nvSpPr>
          <p:spPr>
            <a:xfrm>
              <a:off x="5290187" y="3924658"/>
              <a:ext cx="1707103" cy="7438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defRPr sz="1200">
                  <a:solidFill>
                    <a:schemeClr val="bg2">
                      <a:lumMod val="50000"/>
                    </a:schemeClr>
                  </a:solidFill>
                  <a:latin typeface="Roboto Lt" pitchFamily="2" charset="0"/>
                  <a:ea typeface="Roboto Lt" pitchFamily="2" charset="0"/>
                </a:defRPr>
              </a:lvl1pPr>
            </a:lstStyle>
            <a:p>
              <a:pPr algn="ctr" defTabSz="238110">
                <a:defRPr/>
              </a:pPr>
              <a:r>
                <a:rPr lang="en-US" sz="1250" kern="0">
                  <a:solidFill>
                    <a:schemeClr val="bg1"/>
                  </a:solidFill>
                </a:rPr>
                <a:t>Aliquam gravida eu enim ut molestie. </a:t>
              </a:r>
            </a:p>
          </p:txBody>
        </p:sp>
        <p:sp>
          <p:nvSpPr>
            <p:cNvPr id="43" name="Rectangle 42"/>
            <p:cNvSpPr/>
            <p:nvPr/>
          </p:nvSpPr>
          <p:spPr>
            <a:xfrm>
              <a:off x="4872678" y="3530146"/>
              <a:ext cx="2303406" cy="6147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238110">
                <a:defRPr/>
              </a:pPr>
              <a:r>
                <a:rPr lang="ru-RU" sz="2995" kern="0" dirty="0">
                  <a:solidFill>
                    <a:srgbClr val="1D3559"/>
                  </a:solidFill>
                  <a:latin typeface="Segoe UI" panose="020B0502040204020203" pitchFamily="34" charset="0"/>
                  <a:ea typeface="Roboto Bk" pitchFamily="2" charset="0"/>
                  <a:cs typeface="Segoe UI" panose="020B0502040204020203" pitchFamily="34" charset="0"/>
                </a:rPr>
                <a:t>Услуги</a:t>
              </a:r>
              <a:endParaRPr lang="en-US" sz="2995" kern="0" dirty="0">
                <a:solidFill>
                  <a:srgbClr val="1D3559"/>
                </a:solidFill>
                <a:latin typeface="Segoe UI" panose="020B0502040204020203" pitchFamily="34" charset="0"/>
                <a:ea typeface="Roboto Bk" pitchFamily="2" charset="0"/>
                <a:cs typeface="Segoe UI" panose="020B0502040204020203" pitchFamily="34" charset="0"/>
              </a:endParaRPr>
            </a:p>
          </p:txBody>
        </p:sp>
      </p:grpSp>
      <p:sp>
        <p:nvSpPr>
          <p:cNvPr id="45" name="Rectangle 44"/>
          <p:cNvSpPr/>
          <p:nvPr/>
        </p:nvSpPr>
        <p:spPr>
          <a:xfrm>
            <a:off x="2237582" y="2046793"/>
            <a:ext cx="1790039" cy="105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238110">
              <a:spcBef>
                <a:spcPts val="469"/>
              </a:spcBef>
            </a:pPr>
            <a:r>
              <a:rPr lang="en-GB" sz="1042">
                <a:solidFill>
                  <a:schemeClr val="bg1"/>
                </a:solidFill>
                <a:ea typeface="Roboto Lt" pitchFamily="2" charset="0"/>
              </a:rPr>
              <a:t>Integer risus arcu, fringilla et orci eget, facilisis aliquet tellus. In vel auctor turpis. Nam aliquam aliquam odio nec vulputate. Duis rhoncus a tortor non interdum. </a:t>
            </a:r>
            <a:endParaRPr lang="en-GB" sz="1042" dirty="0">
              <a:solidFill>
                <a:schemeClr val="bg1"/>
              </a:solidFill>
              <a:ea typeface="Roboto Lt" pitchFamily="2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9163803" y="2046793"/>
            <a:ext cx="1790039" cy="105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238110">
              <a:spcBef>
                <a:spcPts val="469"/>
              </a:spcBef>
            </a:pPr>
            <a:r>
              <a:rPr lang="en-GB" sz="1042">
                <a:solidFill>
                  <a:schemeClr val="bg1"/>
                </a:solidFill>
                <a:ea typeface="Roboto Lt" pitchFamily="2" charset="0"/>
              </a:rPr>
              <a:t>Integer risus arcu, fringilla et orci eget, facilisis aliquet tellus. In vel auctor turpis. Nam aliquam aliquam odio nec vulputate. Duis rhoncus a tortor non interdum. </a:t>
            </a:r>
            <a:endParaRPr lang="en-GB" sz="1042" dirty="0">
              <a:solidFill>
                <a:schemeClr val="bg1"/>
              </a:solidFill>
              <a:ea typeface="Roboto Lt" pitchFamily="2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9163803" y="4002130"/>
            <a:ext cx="1790039" cy="10545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defTabSz="238110">
              <a:spcBef>
                <a:spcPts val="469"/>
              </a:spcBef>
            </a:pPr>
            <a:r>
              <a:rPr lang="en-GB" sz="1042">
                <a:solidFill>
                  <a:schemeClr val="bg1"/>
                </a:solidFill>
                <a:ea typeface="Roboto Lt" pitchFamily="2" charset="0"/>
              </a:rPr>
              <a:t>Integer risus arcu, fringilla et orci eget, facilisis aliquet tellus. In vel auctor turpis. Nam aliquam aliquam odio nec vulputate. Duis rhoncus a tortor non interdum. </a:t>
            </a:r>
            <a:endParaRPr lang="en-GB" sz="1042" dirty="0">
              <a:solidFill>
                <a:schemeClr val="bg1"/>
              </a:solidFill>
              <a:ea typeface="Roboto Lt" pitchFamily="2" charset="0"/>
            </a:endParaRPr>
          </a:p>
        </p:txBody>
      </p:sp>
      <p:sp>
        <p:nvSpPr>
          <p:cNvPr id="66" name="Freeform 65"/>
          <p:cNvSpPr/>
          <p:nvPr/>
        </p:nvSpPr>
        <p:spPr>
          <a:xfrm>
            <a:off x="6564284" y="2462530"/>
            <a:ext cx="1121016" cy="974847"/>
          </a:xfrm>
          <a:custGeom>
            <a:avLst/>
            <a:gdLst>
              <a:gd name="connsiteX0" fmla="*/ 3710 w 1245635"/>
              <a:gd name="connsiteY0" fmla="*/ 0 h 1083217"/>
              <a:gd name="connsiteX1" fmla="*/ 148337 w 1245635"/>
              <a:gd name="connsiteY1" fmla="*/ 37188 h 1083217"/>
              <a:gd name="connsiteX2" fmla="*/ 1223559 w 1245635"/>
              <a:gd name="connsiteY2" fmla="*/ 1012048 h 1083217"/>
              <a:gd name="connsiteX3" fmla="*/ 1245635 w 1245635"/>
              <a:gd name="connsiteY3" fmla="*/ 1072364 h 1083217"/>
              <a:gd name="connsiteX4" fmla="*/ 1210672 w 1245635"/>
              <a:gd name="connsiteY4" fmla="*/ 1083217 h 1083217"/>
              <a:gd name="connsiteX5" fmla="*/ 1189837 w 1245635"/>
              <a:gd name="connsiteY5" fmla="*/ 1026293 h 1083217"/>
              <a:gd name="connsiteX6" fmla="*/ 137454 w 1245635"/>
              <a:gd name="connsiteY6" fmla="*/ 72140 h 1083217"/>
              <a:gd name="connsiteX7" fmla="*/ 0 w 1245635"/>
              <a:gd name="connsiteY7" fmla="*/ 36796 h 1083217"/>
              <a:gd name="connsiteX8" fmla="*/ 3710 w 1245635"/>
              <a:gd name="connsiteY8" fmla="*/ 0 h 1083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45635" h="1083217">
                <a:moveTo>
                  <a:pt x="3710" y="0"/>
                </a:moveTo>
                <a:lnTo>
                  <a:pt x="148337" y="37188"/>
                </a:lnTo>
                <a:cubicBezTo>
                  <a:pt x="633904" y="188215"/>
                  <a:pt x="1027387" y="548244"/>
                  <a:pt x="1223559" y="1012048"/>
                </a:cubicBezTo>
                <a:lnTo>
                  <a:pt x="1245635" y="1072364"/>
                </a:lnTo>
                <a:lnTo>
                  <a:pt x="1210672" y="1083217"/>
                </a:lnTo>
                <a:lnTo>
                  <a:pt x="1189837" y="1026293"/>
                </a:lnTo>
                <a:cubicBezTo>
                  <a:pt x="997832" y="572340"/>
                  <a:pt x="612706" y="219958"/>
                  <a:pt x="137454" y="72140"/>
                </a:cubicBezTo>
                <a:lnTo>
                  <a:pt x="0" y="36796"/>
                </a:lnTo>
                <a:lnTo>
                  <a:pt x="3710" y="0"/>
                </a:lnTo>
                <a:close/>
              </a:path>
            </a:pathLst>
          </a:custGeom>
          <a:solidFill>
            <a:srgbClr val="454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38110">
              <a:defRPr/>
            </a:pPr>
            <a:endParaRPr lang="en-US" sz="1250" kern="0">
              <a:solidFill>
                <a:schemeClr val="bg1"/>
              </a:solidFill>
              <a:latin typeface="Roboto Lt"/>
            </a:endParaRPr>
          </a:p>
        </p:txBody>
      </p:sp>
      <p:sp>
        <p:nvSpPr>
          <p:cNvPr id="67" name="Freeform 66"/>
          <p:cNvSpPr/>
          <p:nvPr/>
        </p:nvSpPr>
        <p:spPr>
          <a:xfrm>
            <a:off x="4581627" y="2424882"/>
            <a:ext cx="1054648" cy="1316605"/>
          </a:xfrm>
          <a:custGeom>
            <a:avLst/>
            <a:gdLst>
              <a:gd name="connsiteX0" fmla="*/ 1163227 w 1171889"/>
              <a:gd name="connsiteY0" fmla="*/ 0 h 1462967"/>
              <a:gd name="connsiteX1" fmla="*/ 1164400 w 1171889"/>
              <a:gd name="connsiteY1" fmla="*/ 11640 h 1462967"/>
              <a:gd name="connsiteX2" fmla="*/ 1171889 w 1171889"/>
              <a:gd name="connsiteY2" fmla="*/ 35764 h 1462967"/>
              <a:gd name="connsiteX3" fmla="*/ 1058066 w 1171889"/>
              <a:gd name="connsiteY3" fmla="*/ 77424 h 1462967"/>
              <a:gd name="connsiteX4" fmla="*/ 36803 w 1171889"/>
              <a:gd name="connsiteY4" fmla="*/ 1458865 h 1462967"/>
              <a:gd name="connsiteX5" fmla="*/ 36683 w 1171889"/>
              <a:gd name="connsiteY5" fmla="*/ 1461250 h 1462967"/>
              <a:gd name="connsiteX6" fmla="*/ 26857 w 1171889"/>
              <a:gd name="connsiteY6" fmla="*/ 1460259 h 1462967"/>
              <a:gd name="connsiteX7" fmla="*/ 0 w 1171889"/>
              <a:gd name="connsiteY7" fmla="*/ 1462967 h 1462967"/>
              <a:gd name="connsiteX8" fmla="*/ 396 w 1171889"/>
              <a:gd name="connsiteY8" fmla="*/ 1455123 h 1462967"/>
              <a:gd name="connsiteX9" fmla="*/ 1043822 w 1171889"/>
              <a:gd name="connsiteY9" fmla="*/ 43703 h 1462967"/>
              <a:gd name="connsiteX10" fmla="*/ 1163227 w 1171889"/>
              <a:gd name="connsiteY10" fmla="*/ 0 h 1462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71889" h="1462967">
                <a:moveTo>
                  <a:pt x="1163227" y="0"/>
                </a:moveTo>
                <a:lnTo>
                  <a:pt x="1164400" y="11640"/>
                </a:lnTo>
                <a:lnTo>
                  <a:pt x="1171889" y="35764"/>
                </a:lnTo>
                <a:lnTo>
                  <a:pt x="1058066" y="77424"/>
                </a:lnTo>
                <a:cubicBezTo>
                  <a:pt x="503235" y="312097"/>
                  <a:pt x="100134" y="835258"/>
                  <a:pt x="36803" y="1458865"/>
                </a:cubicBezTo>
                <a:lnTo>
                  <a:pt x="36683" y="1461250"/>
                </a:lnTo>
                <a:lnTo>
                  <a:pt x="26857" y="1460259"/>
                </a:lnTo>
                <a:lnTo>
                  <a:pt x="0" y="1462967"/>
                </a:lnTo>
                <a:lnTo>
                  <a:pt x="396" y="1455123"/>
                </a:lnTo>
                <a:cubicBezTo>
                  <a:pt x="65101" y="817983"/>
                  <a:pt x="476950" y="283469"/>
                  <a:pt x="1043822" y="43703"/>
                </a:cubicBezTo>
                <a:lnTo>
                  <a:pt x="1163227" y="0"/>
                </a:lnTo>
                <a:close/>
              </a:path>
            </a:pathLst>
          </a:custGeom>
          <a:solidFill>
            <a:srgbClr val="454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38110">
              <a:defRPr/>
            </a:pPr>
            <a:endParaRPr lang="en-US" sz="1250" kern="0">
              <a:solidFill>
                <a:schemeClr val="bg1"/>
              </a:solidFill>
              <a:latin typeface="Roboto Lt"/>
            </a:endParaRPr>
          </a:p>
        </p:txBody>
      </p:sp>
      <p:sp>
        <p:nvSpPr>
          <p:cNvPr id="68" name="Freeform 67"/>
          <p:cNvSpPr/>
          <p:nvPr/>
        </p:nvSpPr>
        <p:spPr>
          <a:xfrm>
            <a:off x="6499286" y="4446186"/>
            <a:ext cx="1056960" cy="1206889"/>
          </a:xfrm>
          <a:custGeom>
            <a:avLst/>
            <a:gdLst>
              <a:gd name="connsiteX0" fmla="*/ 1138039 w 1174458"/>
              <a:gd name="connsiteY0" fmla="*/ 0 h 1341054"/>
              <a:gd name="connsiteX1" fmla="*/ 1174458 w 1174458"/>
              <a:gd name="connsiteY1" fmla="*/ 3672 h 1341054"/>
              <a:gd name="connsiteX2" fmla="*/ 1167502 w 1174458"/>
              <a:gd name="connsiteY2" fmla="*/ 49250 h 1341054"/>
              <a:gd name="connsiteX3" fmla="*/ 150185 w 1174458"/>
              <a:gd name="connsiteY3" fmla="*/ 1289593 h 1341054"/>
              <a:gd name="connsiteX4" fmla="*/ 9583 w 1174458"/>
              <a:gd name="connsiteY4" fmla="*/ 1341054 h 1341054"/>
              <a:gd name="connsiteX5" fmla="*/ 8903 w 1174458"/>
              <a:gd name="connsiteY5" fmla="*/ 1334310 h 1341054"/>
              <a:gd name="connsiteX6" fmla="*/ 0 w 1174458"/>
              <a:gd name="connsiteY6" fmla="*/ 1305627 h 1341054"/>
              <a:gd name="connsiteX7" fmla="*/ 135939 w 1174458"/>
              <a:gd name="connsiteY7" fmla="*/ 1255872 h 1341054"/>
              <a:gd name="connsiteX8" fmla="*/ 1131648 w 1174458"/>
              <a:gd name="connsiteY8" fmla="*/ 41874 h 1341054"/>
              <a:gd name="connsiteX9" fmla="*/ 1138039 w 1174458"/>
              <a:gd name="connsiteY9" fmla="*/ 0 h 1341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74458" h="1341054">
                <a:moveTo>
                  <a:pt x="1138039" y="0"/>
                </a:moveTo>
                <a:lnTo>
                  <a:pt x="1174458" y="3672"/>
                </a:lnTo>
                <a:lnTo>
                  <a:pt x="1167502" y="49250"/>
                </a:lnTo>
                <a:cubicBezTo>
                  <a:pt x="1052744" y="610061"/>
                  <a:pt x="665523" y="1071624"/>
                  <a:pt x="150185" y="1289593"/>
                </a:cubicBezTo>
                <a:lnTo>
                  <a:pt x="9583" y="1341054"/>
                </a:lnTo>
                <a:lnTo>
                  <a:pt x="8903" y="1334310"/>
                </a:lnTo>
                <a:lnTo>
                  <a:pt x="0" y="1305627"/>
                </a:lnTo>
                <a:lnTo>
                  <a:pt x="135939" y="1255872"/>
                </a:lnTo>
                <a:cubicBezTo>
                  <a:pt x="640331" y="1042533"/>
                  <a:pt x="1019327" y="590774"/>
                  <a:pt x="1131648" y="41874"/>
                </a:cubicBezTo>
                <a:lnTo>
                  <a:pt x="1138039" y="0"/>
                </a:lnTo>
                <a:close/>
              </a:path>
            </a:pathLst>
          </a:custGeom>
          <a:solidFill>
            <a:srgbClr val="454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38110">
              <a:defRPr/>
            </a:pPr>
            <a:endParaRPr lang="en-US" sz="1250" kern="0">
              <a:solidFill>
                <a:schemeClr val="bg1"/>
              </a:solidFill>
              <a:latin typeface="Roboto Lt"/>
            </a:endParaRPr>
          </a:p>
        </p:txBody>
      </p:sp>
      <p:sp>
        <p:nvSpPr>
          <p:cNvPr id="69" name="Freeform 68"/>
          <p:cNvSpPr/>
          <p:nvPr/>
        </p:nvSpPr>
        <p:spPr>
          <a:xfrm>
            <a:off x="4554916" y="4699162"/>
            <a:ext cx="1054966" cy="855786"/>
          </a:xfrm>
          <a:custGeom>
            <a:avLst/>
            <a:gdLst>
              <a:gd name="connsiteX0" fmla="*/ 35304 w 1172242"/>
              <a:gd name="connsiteY0" fmla="*/ 0 h 950920"/>
              <a:gd name="connsiteX1" fmla="*/ 72353 w 1172242"/>
              <a:gd name="connsiteY1" fmla="*/ 76910 h 950920"/>
              <a:gd name="connsiteX2" fmla="*/ 1053723 w 1172242"/>
              <a:gd name="connsiteY2" fmla="*/ 883649 h 950920"/>
              <a:gd name="connsiteX3" fmla="*/ 1172242 w 1172242"/>
              <a:gd name="connsiteY3" fmla="*/ 914124 h 950920"/>
              <a:gd name="connsiteX4" fmla="*/ 1168532 w 1172242"/>
              <a:gd name="connsiteY4" fmla="*/ 950920 h 950920"/>
              <a:gd name="connsiteX5" fmla="*/ 1042842 w 1172242"/>
              <a:gd name="connsiteY5" fmla="*/ 918601 h 950920"/>
              <a:gd name="connsiteX6" fmla="*/ 40174 w 1172242"/>
              <a:gd name="connsiteY6" fmla="*/ 94354 h 950920"/>
              <a:gd name="connsiteX7" fmla="*/ 0 w 1172242"/>
              <a:gd name="connsiteY7" fmla="*/ 10958 h 950920"/>
              <a:gd name="connsiteX8" fmla="*/ 35304 w 1172242"/>
              <a:gd name="connsiteY8" fmla="*/ 0 h 950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2242" h="950920">
                <a:moveTo>
                  <a:pt x="35304" y="0"/>
                </a:moveTo>
                <a:lnTo>
                  <a:pt x="72353" y="76910"/>
                </a:lnTo>
                <a:cubicBezTo>
                  <a:pt x="280042" y="459230"/>
                  <a:pt x="631277" y="752255"/>
                  <a:pt x="1053723" y="883649"/>
                </a:cubicBezTo>
                <a:lnTo>
                  <a:pt x="1172242" y="914124"/>
                </a:lnTo>
                <a:lnTo>
                  <a:pt x="1168532" y="950920"/>
                </a:lnTo>
                <a:lnTo>
                  <a:pt x="1042842" y="918601"/>
                </a:lnTo>
                <a:cubicBezTo>
                  <a:pt x="611227" y="784355"/>
                  <a:pt x="252370" y="484972"/>
                  <a:pt x="40174" y="94354"/>
                </a:cubicBezTo>
                <a:lnTo>
                  <a:pt x="0" y="10958"/>
                </a:lnTo>
                <a:lnTo>
                  <a:pt x="35304" y="0"/>
                </a:lnTo>
                <a:close/>
              </a:path>
            </a:pathLst>
          </a:custGeom>
          <a:solidFill>
            <a:srgbClr val="45474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38110">
              <a:defRPr/>
            </a:pPr>
            <a:endParaRPr lang="en-US" sz="1250" kern="0">
              <a:solidFill>
                <a:schemeClr val="bg1"/>
              </a:solidFill>
              <a:latin typeface="Roboto Lt"/>
            </a:endParaRPr>
          </a:p>
        </p:txBody>
      </p:sp>
      <p:sp>
        <p:nvSpPr>
          <p:cNvPr id="70" name="Rectangle 15"/>
          <p:cNvSpPr/>
          <p:nvPr/>
        </p:nvSpPr>
        <p:spPr>
          <a:xfrm>
            <a:off x="8776805" y="101787"/>
            <a:ext cx="3049071" cy="2493720"/>
          </a:xfrm>
          <a:prstGeom prst="rect">
            <a:avLst/>
          </a:prstGeom>
          <a:gradFill flip="none" rotWithShape="1">
            <a:gsLst>
              <a:gs pos="65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71" name="Oval 16"/>
          <p:cNvSpPr/>
          <p:nvPr/>
        </p:nvSpPr>
        <p:spPr>
          <a:xfrm>
            <a:off x="8137479" y="2012711"/>
            <a:ext cx="1082822" cy="1082822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rgbClr val="A80D2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38110">
              <a:defRPr/>
            </a:pPr>
            <a:endParaRPr lang="en-US" sz="1719" kern="0">
              <a:solidFill>
                <a:schemeClr val="bg1"/>
              </a:solidFill>
              <a:latin typeface="Roboto Lt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8244776" y="2086009"/>
            <a:ext cx="1138835" cy="889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38110"/>
            <a:r>
              <a:rPr lang="en-US" sz="5182" spc="-78" dirty="0">
                <a:solidFill>
                  <a:srgbClr val="A80D2D"/>
                </a:solidFill>
                <a:latin typeface="Roboto Bk" pitchFamily="2" charset="0"/>
                <a:ea typeface="Roboto Bk" pitchFamily="2" charset="0"/>
              </a:rPr>
              <a:t> </a:t>
            </a:r>
            <a:r>
              <a:rPr lang="ru-RU" sz="5182" spc="-78" dirty="0">
                <a:solidFill>
                  <a:srgbClr val="1D3559"/>
                </a:solidFill>
                <a:latin typeface="Roboto Bk" pitchFamily="2" charset="0"/>
                <a:ea typeface="Roboto Bk" pitchFamily="2" charset="0"/>
              </a:rPr>
              <a:t>2</a:t>
            </a:r>
            <a:endParaRPr lang="en-GB" sz="5182" spc="-78" dirty="0">
              <a:solidFill>
                <a:srgbClr val="1D3559"/>
              </a:solidFill>
              <a:latin typeface="Roboto Bk" pitchFamily="2" charset="0"/>
              <a:ea typeface="Roboto Bk" pitchFamily="2" charset="0"/>
            </a:endParaRPr>
          </a:p>
        </p:txBody>
      </p:sp>
      <p:sp>
        <p:nvSpPr>
          <p:cNvPr id="72" name="Rectangle 28"/>
          <p:cNvSpPr/>
          <p:nvPr/>
        </p:nvSpPr>
        <p:spPr>
          <a:xfrm>
            <a:off x="8878123" y="195551"/>
            <a:ext cx="2747287" cy="19966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8110">
              <a:lnSpc>
                <a:spcPct val="120000"/>
              </a:lnSpc>
            </a:pPr>
            <a:r>
              <a:rPr lang="ru-RU" sz="1562" b="1" dirty="0">
                <a:solidFill>
                  <a:schemeClr val="bg1"/>
                </a:solidFill>
                <a:latin typeface="Segoe UI" panose="020B0502040204020203" pitchFamily="34" charset="0"/>
                <a:ea typeface="Roboto Bk" pitchFamily="2" charset="0"/>
                <a:cs typeface="Segoe UI" panose="020B0502040204020203" pitchFamily="34" charset="0"/>
              </a:rPr>
              <a:t>ПРОЕКТИРОВАНИЕ</a:t>
            </a:r>
            <a:r>
              <a:rPr lang="en-US" sz="1406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/>
            </a:r>
            <a:br>
              <a:rPr lang="en-US" sz="1406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</a:br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Аудит ИТ-инфраструктуры</a:t>
            </a:r>
          </a:p>
          <a:p>
            <a:pPr defTabSz="238110">
              <a:lnSpc>
                <a:spcPct val="120000"/>
              </a:lnSpc>
            </a:pPr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Проектирование архитектуры решения</a:t>
            </a:r>
          </a:p>
          <a:p>
            <a:pPr defTabSz="238110">
              <a:lnSpc>
                <a:spcPct val="120000"/>
              </a:lnSpc>
            </a:pPr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Разработка технического задания  </a:t>
            </a:r>
          </a:p>
          <a:p>
            <a:pPr defTabSz="238110">
              <a:lnSpc>
                <a:spcPct val="120000"/>
              </a:lnSpc>
            </a:pPr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Разработка проектной документации</a:t>
            </a:r>
          </a:p>
          <a:p>
            <a:pPr defTabSz="238110">
              <a:lnSpc>
                <a:spcPct val="120000"/>
              </a:lnSpc>
            </a:pPr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Разработка плана развертывания</a:t>
            </a:r>
          </a:p>
        </p:txBody>
      </p:sp>
      <p:grpSp>
        <p:nvGrpSpPr>
          <p:cNvPr id="10" name="Группа 9"/>
          <p:cNvGrpSpPr/>
          <p:nvPr/>
        </p:nvGrpSpPr>
        <p:grpSpPr>
          <a:xfrm>
            <a:off x="8145734" y="3184631"/>
            <a:ext cx="3852078" cy="3147036"/>
            <a:chOff x="28475063" y="-837901"/>
            <a:chExt cx="14792159" cy="12084765"/>
          </a:xfrm>
        </p:grpSpPr>
        <p:sp>
          <p:nvSpPr>
            <p:cNvPr id="76" name="Rectangle 11"/>
            <p:cNvSpPr/>
            <p:nvPr/>
          </p:nvSpPr>
          <p:spPr>
            <a:xfrm>
              <a:off x="31219678" y="1670864"/>
              <a:ext cx="11708572" cy="9576000"/>
            </a:xfrm>
            <a:prstGeom prst="rect">
              <a:avLst/>
            </a:prstGeom>
            <a:gradFill flip="none" rotWithShape="1">
              <a:gsLst>
                <a:gs pos="0">
                  <a:srgbClr val="990033"/>
                </a:gs>
                <a:gs pos="100000">
                  <a:srgbClr val="BE243E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69"/>
            </a:p>
          </p:txBody>
        </p:sp>
        <p:sp>
          <p:nvSpPr>
            <p:cNvPr id="77" name="Oval 12"/>
            <p:cNvSpPr/>
            <p:nvPr/>
          </p:nvSpPr>
          <p:spPr>
            <a:xfrm>
              <a:off x="28475063" y="-837901"/>
              <a:ext cx="4158085" cy="4158085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solidFill>
                <a:srgbClr val="A80D2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238110"/>
              <a:endParaRPr lang="en-US" sz="1719" kern="0">
                <a:solidFill>
                  <a:schemeClr val="bg1"/>
                </a:solidFill>
                <a:latin typeface="Roboto Lt"/>
              </a:endParaRPr>
            </a:p>
          </p:txBody>
        </p:sp>
        <p:sp>
          <p:nvSpPr>
            <p:cNvPr id="78" name="Rectangle 29"/>
            <p:cNvSpPr/>
            <p:nvPr/>
          </p:nvSpPr>
          <p:spPr>
            <a:xfrm>
              <a:off x="31608380" y="3274670"/>
              <a:ext cx="11658842" cy="6694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r>
                <a:rPr lang="ru-RU" sz="1562" b="1" dirty="0">
                  <a:solidFill>
                    <a:schemeClr val="bg1"/>
                  </a:solidFill>
                  <a:latin typeface="Segoe UI" panose="020B0502040204020203" pitchFamily="34" charset="0"/>
                  <a:ea typeface="Roboto Bk" pitchFamily="2" charset="0"/>
                  <a:cs typeface="Segoe UI" panose="020B0502040204020203" pitchFamily="34" charset="0"/>
                </a:rPr>
                <a:t>РАЗВЕРТЫВАНИЕ</a:t>
              </a:r>
              <a:r>
                <a:rPr lang="en-US" sz="1406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/>
              </a:r>
              <a:br>
                <a:rPr lang="en-US" sz="1406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</a:br>
              <a:r>
                <a:rPr lang="ru-RU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Разработка решения</a:t>
              </a:r>
            </a:p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r>
                <a:rPr lang="ru-RU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Установка и настройка</a:t>
              </a:r>
            </a:p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r>
                <a:rPr lang="ru-RU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Модернизация</a:t>
              </a:r>
            </a:p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r>
                <a:rPr lang="ru-RU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Интеграция со смежными решениями</a:t>
              </a:r>
            </a:p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r>
                <a:rPr lang="ru-RU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Миграция данных с</a:t>
              </a:r>
              <a:r>
                <a:rPr lang="en-US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 </a:t>
              </a:r>
              <a:r>
                <a:rPr lang="ru-RU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других платформ</a:t>
              </a:r>
            </a:p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r>
                <a:rPr lang="ru-RU" sz="1250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Тренинг сотрудников заказчика в процессе развертывания</a:t>
              </a: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28932654" y="-382852"/>
              <a:ext cx="4373179" cy="34168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238110"/>
              <a:r>
                <a:rPr lang="en-GB" sz="5182" spc="-78" dirty="0">
                  <a:solidFill>
                    <a:srgbClr val="1D3559"/>
                  </a:solidFill>
                  <a:latin typeface="Roboto Bk" pitchFamily="2" charset="0"/>
                  <a:ea typeface="Roboto Bk" pitchFamily="2" charset="0"/>
                </a:rPr>
                <a:t> </a:t>
              </a:r>
              <a:r>
                <a:rPr lang="ru-RU" sz="5182" spc="-78" dirty="0">
                  <a:solidFill>
                    <a:srgbClr val="1D3559"/>
                  </a:solidFill>
                  <a:latin typeface="Roboto Bk" pitchFamily="2" charset="0"/>
                  <a:ea typeface="Roboto Bk" pitchFamily="2" charset="0"/>
                </a:rPr>
                <a:t>3</a:t>
              </a:r>
              <a:endParaRPr lang="en-GB" sz="5182" spc="-78" dirty="0">
                <a:solidFill>
                  <a:srgbClr val="1D3559"/>
                </a:solidFill>
                <a:latin typeface="Roboto Bk" pitchFamily="2" charset="0"/>
                <a:ea typeface="Roboto Bk" pitchFamily="2" charset="0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104" y="2216192"/>
            <a:ext cx="514208" cy="5142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060" y="3591228"/>
            <a:ext cx="552912" cy="552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369" y="5341122"/>
            <a:ext cx="530633" cy="53063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8059" y="4037950"/>
            <a:ext cx="516441" cy="516441"/>
          </a:xfrm>
          <a:prstGeom prst="rect">
            <a:avLst/>
          </a:prstGeom>
        </p:spPr>
      </p:pic>
      <p:sp>
        <p:nvSpPr>
          <p:cNvPr id="89" name="Rectangle 7"/>
          <p:cNvSpPr/>
          <p:nvPr/>
        </p:nvSpPr>
        <p:spPr>
          <a:xfrm>
            <a:off x="574078" y="3837947"/>
            <a:ext cx="3049071" cy="2493720"/>
          </a:xfrm>
          <a:prstGeom prst="rect">
            <a:avLst/>
          </a:prstGeom>
          <a:gradFill flip="none" rotWithShape="1">
            <a:gsLst>
              <a:gs pos="65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90" name="Oval 8"/>
          <p:cNvSpPr/>
          <p:nvPr/>
        </p:nvSpPr>
        <p:spPr>
          <a:xfrm>
            <a:off x="2921680" y="3185588"/>
            <a:ext cx="1082822" cy="1082822"/>
          </a:xfrm>
          <a:prstGeom prst="ellipse">
            <a:avLst/>
          </a:prstGeom>
          <a:solidFill>
            <a:schemeClr val="bg1"/>
          </a:solidFill>
          <a:ln w="76200" cap="flat" cmpd="sng" algn="ctr">
            <a:solidFill>
              <a:srgbClr val="A80D2D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238110"/>
            <a:endParaRPr lang="en-US" sz="1719" kern="0">
              <a:solidFill>
                <a:schemeClr val="bg1"/>
              </a:solidFill>
              <a:latin typeface="Roboto Lt"/>
            </a:endParaRPr>
          </a:p>
        </p:txBody>
      </p:sp>
      <p:sp>
        <p:nvSpPr>
          <p:cNvPr id="91" name="Rectangle 30"/>
          <p:cNvSpPr/>
          <p:nvPr/>
        </p:nvSpPr>
        <p:spPr>
          <a:xfrm>
            <a:off x="653049" y="3921543"/>
            <a:ext cx="2774147" cy="1073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38110">
              <a:lnSpc>
                <a:spcPct val="120000"/>
              </a:lnSpc>
            </a:pPr>
            <a:r>
              <a:rPr lang="ru-RU" sz="1562" b="1" dirty="0">
                <a:solidFill>
                  <a:schemeClr val="bg1"/>
                </a:solidFill>
                <a:latin typeface="Segoe UI" panose="020B0502040204020203" pitchFamily="34" charset="0"/>
                <a:ea typeface="Roboto Bk" pitchFamily="2" charset="0"/>
                <a:cs typeface="Segoe UI" panose="020B0502040204020203" pitchFamily="34" charset="0"/>
              </a:rPr>
              <a:t>ПОДДЕРЖКА</a:t>
            </a:r>
            <a:r>
              <a:rPr lang="en-US" sz="1406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/>
            </a:r>
            <a:br>
              <a:rPr lang="en-US" sz="1406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</a:br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Поддержка и сопровождение систем </a:t>
            </a:r>
          </a:p>
          <a:p>
            <a:pPr defTabSz="238110">
              <a:lnSpc>
                <a:spcPct val="120000"/>
              </a:lnSpc>
            </a:pPr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Доработка и развитие</a:t>
            </a:r>
          </a:p>
        </p:txBody>
      </p:sp>
      <p:sp>
        <p:nvSpPr>
          <p:cNvPr id="92" name="Rectangle 45"/>
          <p:cNvSpPr/>
          <p:nvPr/>
        </p:nvSpPr>
        <p:spPr>
          <a:xfrm>
            <a:off x="3007388" y="3267536"/>
            <a:ext cx="1138835" cy="8897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238110"/>
            <a:r>
              <a:rPr lang="en-GB" sz="5182" spc="-78" dirty="0">
                <a:solidFill>
                  <a:srgbClr val="A80D2D"/>
                </a:solidFill>
                <a:latin typeface="Roboto Bk" pitchFamily="2" charset="0"/>
                <a:ea typeface="Roboto Bk" pitchFamily="2" charset="0"/>
              </a:rPr>
              <a:t> </a:t>
            </a:r>
            <a:r>
              <a:rPr lang="ru-RU" sz="5182" spc="-78" dirty="0">
                <a:solidFill>
                  <a:srgbClr val="1D3559"/>
                </a:solidFill>
                <a:latin typeface="Roboto Bk" pitchFamily="2" charset="0"/>
                <a:ea typeface="Roboto Bk" pitchFamily="2" charset="0"/>
              </a:rPr>
              <a:t>4</a:t>
            </a:r>
            <a:endParaRPr lang="en-GB" sz="5182" spc="-78" dirty="0">
              <a:solidFill>
                <a:srgbClr val="1D3559"/>
              </a:solidFill>
              <a:latin typeface="Roboto Bk" pitchFamily="2" charset="0"/>
              <a:ea typeface="Roboto Bk" pitchFamily="2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574078" y="101787"/>
            <a:ext cx="3739223" cy="3007753"/>
            <a:chOff x="2755283" y="15178256"/>
            <a:chExt cx="14358790" cy="11549909"/>
          </a:xfrm>
        </p:grpSpPr>
        <p:sp>
          <p:nvSpPr>
            <p:cNvPr id="32" name="Rectangle 11"/>
            <p:cNvSpPr/>
            <p:nvPr/>
          </p:nvSpPr>
          <p:spPr>
            <a:xfrm>
              <a:off x="2755283" y="15178256"/>
              <a:ext cx="11708572" cy="9576000"/>
            </a:xfrm>
            <a:prstGeom prst="rect">
              <a:avLst/>
            </a:prstGeom>
            <a:gradFill flip="none" rotWithShape="1">
              <a:gsLst>
                <a:gs pos="0">
                  <a:srgbClr val="990033"/>
                </a:gs>
                <a:gs pos="100000">
                  <a:srgbClr val="BE243E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  <a:p>
              <a:endPara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  <a:p>
              <a:endPara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  <a:p>
              <a:pPr algn="ctr"/>
              <a:endParaRPr lang="en-US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33" name="Oval 12"/>
            <p:cNvSpPr/>
            <p:nvPr/>
          </p:nvSpPr>
          <p:spPr>
            <a:xfrm>
              <a:off x="11782320" y="22570080"/>
              <a:ext cx="4158085" cy="4158085"/>
            </a:xfrm>
            <a:prstGeom prst="ellipse">
              <a:avLst/>
            </a:prstGeom>
            <a:solidFill>
              <a:schemeClr val="bg1"/>
            </a:solidFill>
            <a:ln w="76200" cap="flat" cmpd="sng" algn="ctr">
              <a:solidFill>
                <a:srgbClr val="A80D2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238110"/>
              <a:endParaRPr lang="en-US" sz="1719" kern="0">
                <a:solidFill>
                  <a:schemeClr val="bg1"/>
                </a:solidFill>
                <a:latin typeface="Roboto Lt"/>
              </a:endParaRPr>
            </a:p>
          </p:txBody>
        </p:sp>
        <p:sp>
          <p:nvSpPr>
            <p:cNvPr id="34" name="Rectangle 29"/>
            <p:cNvSpPr/>
            <p:nvPr/>
          </p:nvSpPr>
          <p:spPr>
            <a:xfrm>
              <a:off x="3288930" y="16413691"/>
              <a:ext cx="11708571" cy="38194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r>
                <a:rPr lang="ru-RU" sz="1562" b="1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>СТРАТЕГИЯ ЦИФРОВОЙ ТРАНСФОРМАЦИИ</a:t>
              </a:r>
              <a:r>
                <a:rPr lang="en-US" sz="1406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  <a:t/>
              </a:r>
              <a:br>
                <a:rPr lang="en-US" sz="1406" dirty="0">
                  <a:solidFill>
                    <a:schemeClr val="bg1"/>
                  </a:solidFill>
                  <a:latin typeface="Segoe UI" panose="020B0502040204020203" pitchFamily="34" charset="0"/>
                  <a:ea typeface="Roboto Lt" pitchFamily="2" charset="0"/>
                  <a:cs typeface="Segoe UI" panose="020B0502040204020203" pitchFamily="34" charset="0"/>
                </a:rPr>
              </a:br>
              <a:endParaRPr lang="ru-RU" sz="1406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  <a:p>
              <a:pPr>
                <a:spcBef>
                  <a:spcPts val="104"/>
                </a:spcBef>
                <a:buClr>
                  <a:srgbClr val="A81733"/>
                </a:buClr>
                <a:defRPr/>
              </a:pPr>
              <a:endPara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endParaRPr>
            </a:p>
          </p:txBody>
        </p:sp>
        <p:sp>
          <p:nvSpPr>
            <p:cNvPr id="35" name="Rectangle 47"/>
            <p:cNvSpPr/>
            <p:nvPr/>
          </p:nvSpPr>
          <p:spPr>
            <a:xfrm>
              <a:off x="12740894" y="22888188"/>
              <a:ext cx="4373179" cy="3416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238110"/>
              <a:r>
                <a:rPr lang="ru-RU" sz="5182" spc="-78" dirty="0">
                  <a:solidFill>
                    <a:srgbClr val="1D3559"/>
                  </a:solidFill>
                  <a:latin typeface="Roboto Bk" pitchFamily="2" charset="0"/>
                  <a:ea typeface="Roboto Bk" pitchFamily="2" charset="0"/>
                </a:rPr>
                <a:t>1</a:t>
              </a:r>
              <a:endParaRPr lang="en-GB" sz="5182" spc="-78" dirty="0">
                <a:solidFill>
                  <a:srgbClr val="1D3559"/>
                </a:solidFill>
                <a:latin typeface="Roboto Bk" pitchFamily="2" charset="0"/>
                <a:ea typeface="Roboto Bk" pitchFamily="2" charset="0"/>
              </a:endParaRPr>
            </a:p>
          </p:txBody>
        </p:sp>
      </p:grpSp>
      <p:sp>
        <p:nvSpPr>
          <p:cNvPr id="46" name="Rectangle 29"/>
          <p:cNvSpPr/>
          <p:nvPr/>
        </p:nvSpPr>
        <p:spPr>
          <a:xfrm>
            <a:off x="667925" y="956738"/>
            <a:ext cx="2774147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Оценка текущей ИТ-стратегии компании</a:t>
            </a:r>
          </a:p>
          <a:p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Определение инструментов и решений, необходимых для цифровой трансформации</a:t>
            </a:r>
          </a:p>
          <a:p>
            <a:r>
              <a:rPr lang="ru-RU" sz="1250" dirty="0">
                <a:solidFill>
                  <a:schemeClr val="bg1"/>
                </a:solidFill>
                <a:latin typeface="Segoe UI" panose="020B0502040204020203" pitchFamily="34" charset="0"/>
                <a:ea typeface="Roboto Lt" pitchFamily="2" charset="0"/>
                <a:cs typeface="Segoe UI" panose="020B0502040204020203" pitchFamily="34" charset="0"/>
              </a:rPr>
              <a:t>Подготовка плана перехода на цифровую модель бизнеса </a:t>
            </a:r>
          </a:p>
        </p:txBody>
      </p:sp>
    </p:spTree>
    <p:extLst>
      <p:ext uri="{BB962C8B-B14F-4D97-AF65-F5344CB8AC3E}">
        <p14:creationId xmlns:p14="http://schemas.microsoft.com/office/powerpoint/2010/main" val="3179832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9"/>
          <p:cNvSpPr/>
          <p:nvPr/>
        </p:nvSpPr>
        <p:spPr>
          <a:xfrm>
            <a:off x="-28379" y="1996236"/>
            <a:ext cx="12220379" cy="4371243"/>
          </a:xfrm>
          <a:prstGeom prst="rect">
            <a:avLst/>
          </a:prstGeom>
          <a:solidFill>
            <a:srgbClr val="3B38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5" name="TextBox 4"/>
          <p:cNvSpPr txBox="1"/>
          <p:nvPr/>
        </p:nvSpPr>
        <p:spPr>
          <a:xfrm>
            <a:off x="34317" y="135657"/>
            <a:ext cx="11071474" cy="85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6224" dirty="0">
                <a:solidFill>
                  <a:srgbClr val="990033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Безопасность и управление</a:t>
            </a:r>
            <a:endParaRPr lang="en-US" sz="6224" dirty="0">
              <a:solidFill>
                <a:srgbClr val="990033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218" y="941882"/>
            <a:ext cx="6109230" cy="3677400"/>
          </a:xfrm>
          <a:prstGeom prst="rect">
            <a:avLst/>
          </a:prstGeom>
        </p:spPr>
      </p:pic>
      <p:sp>
        <p:nvSpPr>
          <p:cNvPr id="7" name="Rounded Rectangle 76"/>
          <p:cNvSpPr/>
          <p:nvPr/>
        </p:nvSpPr>
        <p:spPr>
          <a:xfrm>
            <a:off x="961687" y="4977755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8" name="Rounded Rectangle 77"/>
          <p:cNvSpPr/>
          <p:nvPr/>
        </p:nvSpPr>
        <p:spPr>
          <a:xfrm>
            <a:off x="980382" y="5913091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9" name="Rounded Rectangle 78"/>
          <p:cNvSpPr/>
          <p:nvPr/>
        </p:nvSpPr>
        <p:spPr>
          <a:xfrm>
            <a:off x="1083042" y="5911054"/>
            <a:ext cx="1221084" cy="259357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10" name="Rounded Rectangle 78"/>
          <p:cNvSpPr/>
          <p:nvPr/>
        </p:nvSpPr>
        <p:spPr>
          <a:xfrm>
            <a:off x="960927" y="5913091"/>
            <a:ext cx="811865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11" name="Oval 79"/>
          <p:cNvSpPr/>
          <p:nvPr/>
        </p:nvSpPr>
        <p:spPr>
          <a:xfrm>
            <a:off x="261384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2" name="TextBox 11"/>
          <p:cNvSpPr txBox="1"/>
          <p:nvPr/>
        </p:nvSpPr>
        <p:spPr>
          <a:xfrm>
            <a:off x="1677614" y="5885718"/>
            <a:ext cx="623890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5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id-ID" sz="125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45%</a:t>
            </a:r>
          </a:p>
        </p:txBody>
      </p:sp>
      <p:sp>
        <p:nvSpPr>
          <p:cNvPr id="13" name="Rounded Rectangle 68"/>
          <p:cNvSpPr/>
          <p:nvPr/>
        </p:nvSpPr>
        <p:spPr>
          <a:xfrm>
            <a:off x="3627921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4" name="Rounded Rectangle 69"/>
          <p:cNvSpPr/>
          <p:nvPr/>
        </p:nvSpPr>
        <p:spPr>
          <a:xfrm>
            <a:off x="3627921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5" name="Rounded Rectangle 70"/>
          <p:cNvSpPr/>
          <p:nvPr/>
        </p:nvSpPr>
        <p:spPr>
          <a:xfrm>
            <a:off x="3627921" y="5893635"/>
            <a:ext cx="1161653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16" name="Oval 71"/>
          <p:cNvSpPr/>
          <p:nvPr/>
        </p:nvSpPr>
        <p:spPr>
          <a:xfrm>
            <a:off x="5300291" y="5167310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7" name="TextBox 16"/>
          <p:cNvSpPr txBox="1"/>
          <p:nvPr/>
        </p:nvSpPr>
        <p:spPr>
          <a:xfrm>
            <a:off x="3686344" y="5055346"/>
            <a:ext cx="1786579" cy="886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Автоматизация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типовых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ИТ-задач</a:t>
            </a:r>
            <a:endParaRPr lang="id-ID" sz="1719" dirty="0">
              <a:solidFill>
                <a:schemeClr val="bg1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4022" y="5867582"/>
            <a:ext cx="623890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5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+</a:t>
            </a:r>
            <a:r>
              <a:rPr lang="id-ID" sz="1250" b="1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50%</a:t>
            </a:r>
          </a:p>
        </p:txBody>
      </p:sp>
      <p:sp>
        <p:nvSpPr>
          <p:cNvPr id="19" name="Rounded Rectangle 60"/>
          <p:cNvSpPr/>
          <p:nvPr/>
        </p:nvSpPr>
        <p:spPr>
          <a:xfrm>
            <a:off x="6265730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0" name="Rounded Rectangle 61"/>
          <p:cNvSpPr/>
          <p:nvPr/>
        </p:nvSpPr>
        <p:spPr>
          <a:xfrm>
            <a:off x="6265730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1" name="Rounded Rectangle 62"/>
          <p:cNvSpPr/>
          <p:nvPr/>
        </p:nvSpPr>
        <p:spPr>
          <a:xfrm>
            <a:off x="6265730" y="5893635"/>
            <a:ext cx="1571689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22" name="Oval 63"/>
          <p:cNvSpPr/>
          <p:nvPr/>
        </p:nvSpPr>
        <p:spPr>
          <a:xfrm>
            <a:off x="7880956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3" name="TextBox 22"/>
          <p:cNvSpPr txBox="1"/>
          <p:nvPr/>
        </p:nvSpPr>
        <p:spPr>
          <a:xfrm>
            <a:off x="7260101" y="5877310"/>
            <a:ext cx="623890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25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+</a:t>
            </a:r>
            <a:r>
              <a:rPr lang="id-ID" dirty="0"/>
              <a:t>75%</a:t>
            </a:r>
          </a:p>
        </p:txBody>
      </p:sp>
      <p:sp>
        <p:nvSpPr>
          <p:cNvPr id="24" name="Rounded Rectangle 39"/>
          <p:cNvSpPr/>
          <p:nvPr/>
        </p:nvSpPr>
        <p:spPr>
          <a:xfrm>
            <a:off x="8903540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5" name="Rounded Rectangle 53"/>
          <p:cNvSpPr/>
          <p:nvPr/>
        </p:nvSpPr>
        <p:spPr>
          <a:xfrm>
            <a:off x="8903540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6" name="Rounded Rectangle 54"/>
          <p:cNvSpPr/>
          <p:nvPr/>
        </p:nvSpPr>
        <p:spPr>
          <a:xfrm>
            <a:off x="8903539" y="5893635"/>
            <a:ext cx="2018573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27" name="Oval 55"/>
          <p:cNvSpPr/>
          <p:nvPr/>
        </p:nvSpPr>
        <p:spPr>
          <a:xfrm>
            <a:off x="1052727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8" name="TextBox 27"/>
          <p:cNvSpPr txBox="1"/>
          <p:nvPr/>
        </p:nvSpPr>
        <p:spPr>
          <a:xfrm>
            <a:off x="10334981" y="5877310"/>
            <a:ext cx="623890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250"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ru-RU" dirty="0"/>
              <a:t>+</a:t>
            </a:r>
            <a:r>
              <a:rPr lang="id-ID" dirty="0"/>
              <a:t>95%</a:t>
            </a:r>
          </a:p>
        </p:txBody>
      </p:sp>
      <p:pic>
        <p:nvPicPr>
          <p:cNvPr id="29" name="Рисунок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2254" y="1562353"/>
            <a:ext cx="4417233" cy="2289278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015566" y="5305804"/>
            <a:ext cx="1371209" cy="621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Простота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управления</a:t>
            </a:r>
            <a:endParaRPr lang="id-ID" sz="1719" dirty="0">
              <a:solidFill>
                <a:schemeClr val="bg1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9016117" y="5045401"/>
            <a:ext cx="1502213" cy="886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Защита периметра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компании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338057" y="5042218"/>
            <a:ext cx="1527948" cy="886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Снижение издержек на поддержку</a:t>
            </a: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1639" y="5251901"/>
            <a:ext cx="338692" cy="338692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3379" y="5247050"/>
            <a:ext cx="378605" cy="378605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4512" y="5231352"/>
            <a:ext cx="368046" cy="368046"/>
          </a:xfrm>
          <a:prstGeom prst="rect">
            <a:avLst/>
          </a:prstGeom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2738" y="5218150"/>
            <a:ext cx="424936" cy="424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21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Oval 45"/>
          <p:cNvSpPr/>
          <p:nvPr/>
        </p:nvSpPr>
        <p:spPr>
          <a:xfrm>
            <a:off x="750781" y="3964345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2083" dirty="0">
              <a:solidFill>
                <a:srgbClr val="F23B48"/>
              </a:solidFill>
              <a:latin typeface="Calibri" panose="020F0502020204030204"/>
            </a:endParaRPr>
          </a:p>
        </p:txBody>
      </p:sp>
      <p:sp>
        <p:nvSpPr>
          <p:cNvPr id="451" name="Text Placeholder 33"/>
          <p:cNvSpPr txBox="1">
            <a:spLocks/>
          </p:cNvSpPr>
          <p:nvPr/>
        </p:nvSpPr>
        <p:spPr>
          <a:xfrm>
            <a:off x="1789823" y="4115756"/>
            <a:ext cx="1273738" cy="46119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Управление гибридной средой 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52" name="Pentagon 69"/>
          <p:cNvSpPr/>
          <p:nvPr/>
        </p:nvSpPr>
        <p:spPr>
          <a:xfrm>
            <a:off x="4079645" y="4972612"/>
            <a:ext cx="7306762" cy="1001051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41"/>
            <a:endParaRPr lang="en-US" sz="1406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453" name="Rectangle 72"/>
          <p:cNvSpPr/>
          <p:nvPr/>
        </p:nvSpPr>
        <p:spPr>
          <a:xfrm rot="16200000" flipV="1">
            <a:off x="1620676" y="4921719"/>
            <a:ext cx="1170547" cy="1984727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4" name="Pentagon 78"/>
          <p:cNvSpPr/>
          <p:nvPr/>
        </p:nvSpPr>
        <p:spPr>
          <a:xfrm>
            <a:off x="4060819" y="1971507"/>
            <a:ext cx="8041770" cy="1007058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5" name="Rectangle 119"/>
          <p:cNvSpPr/>
          <p:nvPr/>
        </p:nvSpPr>
        <p:spPr>
          <a:xfrm>
            <a:off x="4146164" y="2008520"/>
            <a:ext cx="8092899" cy="957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Повышение уровня обслуживания пользователей</a:t>
            </a:r>
            <a:r>
              <a:rPr lang="en-US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 </a:t>
            </a: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и качества ИТ-услуг </a:t>
            </a: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Управление и инвентаризация ИТ-ресурсов </a:t>
            </a:r>
            <a:endParaRPr lang="en-US" sz="1406" dirty="0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Автоматизация развертывания ПО и ОС</a:t>
            </a:r>
            <a:endParaRPr lang="en-US" sz="1406" dirty="0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Удаленное администрирование</a:t>
            </a:r>
            <a:endParaRPr lang="id-ID" sz="1406" dirty="0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456" name="Pentagon 94"/>
          <p:cNvSpPr/>
          <p:nvPr/>
        </p:nvSpPr>
        <p:spPr>
          <a:xfrm>
            <a:off x="4060818" y="988251"/>
            <a:ext cx="6958447" cy="983254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41"/>
            <a:endParaRPr lang="en-US" sz="1406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457" name="Rectangle 92"/>
          <p:cNvSpPr/>
          <p:nvPr/>
        </p:nvSpPr>
        <p:spPr>
          <a:xfrm rot="5400000">
            <a:off x="1563891" y="1335603"/>
            <a:ext cx="1194834" cy="2079030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8" name="Oval 93"/>
          <p:cNvSpPr/>
          <p:nvPr/>
        </p:nvSpPr>
        <p:spPr>
          <a:xfrm>
            <a:off x="537416" y="1777548"/>
            <a:ext cx="1180896" cy="1192874"/>
          </a:xfrm>
          <a:prstGeom prst="ellipse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59" name="Rectangle 12"/>
          <p:cNvSpPr/>
          <p:nvPr/>
        </p:nvSpPr>
        <p:spPr>
          <a:xfrm rot="5400000">
            <a:off x="2960523" y="1843211"/>
            <a:ext cx="1367271" cy="891684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0" name="Rectangle 95"/>
          <p:cNvSpPr/>
          <p:nvPr/>
        </p:nvSpPr>
        <p:spPr>
          <a:xfrm rot="5400000">
            <a:off x="1572924" y="149690"/>
            <a:ext cx="1176770" cy="2079030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1" name="Rectangle 12"/>
          <p:cNvSpPr/>
          <p:nvPr/>
        </p:nvSpPr>
        <p:spPr>
          <a:xfrm rot="5400000">
            <a:off x="2961142" y="841981"/>
            <a:ext cx="1375135" cy="900784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2" name="Oval 97"/>
          <p:cNvSpPr/>
          <p:nvPr/>
        </p:nvSpPr>
        <p:spPr>
          <a:xfrm>
            <a:off x="537415" y="600817"/>
            <a:ext cx="1164897" cy="1176713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3" name="Rectangle 72"/>
          <p:cNvSpPr/>
          <p:nvPr/>
        </p:nvSpPr>
        <p:spPr>
          <a:xfrm rot="16200000" flipV="1">
            <a:off x="1614234" y="2478133"/>
            <a:ext cx="1179492" cy="2164375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4" name="Oval 77"/>
          <p:cNvSpPr/>
          <p:nvPr/>
        </p:nvSpPr>
        <p:spPr>
          <a:xfrm>
            <a:off x="537416" y="2972365"/>
            <a:ext cx="1180896" cy="1192874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65" name="Oval 42"/>
          <p:cNvSpPr/>
          <p:nvPr/>
        </p:nvSpPr>
        <p:spPr>
          <a:xfrm>
            <a:off x="722723" y="786915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2083" dirty="0">
              <a:solidFill>
                <a:srgbClr val="F23B48"/>
              </a:solidFill>
              <a:latin typeface="Calibri" panose="020F0502020204030204"/>
            </a:endParaRPr>
          </a:p>
        </p:txBody>
      </p:sp>
      <p:sp>
        <p:nvSpPr>
          <p:cNvPr id="466" name="Oval 43"/>
          <p:cNvSpPr/>
          <p:nvPr/>
        </p:nvSpPr>
        <p:spPr>
          <a:xfrm>
            <a:off x="722723" y="1962657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2083" dirty="0">
              <a:solidFill>
                <a:srgbClr val="F23B48"/>
              </a:solidFill>
              <a:latin typeface="Calibri" panose="020F0502020204030204"/>
            </a:endParaRPr>
          </a:p>
        </p:txBody>
      </p:sp>
      <p:sp>
        <p:nvSpPr>
          <p:cNvPr id="467" name="Oval 44"/>
          <p:cNvSpPr/>
          <p:nvPr/>
        </p:nvSpPr>
        <p:spPr>
          <a:xfrm>
            <a:off x="722723" y="3169373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2083" dirty="0">
              <a:solidFill>
                <a:srgbClr val="F23B48"/>
              </a:solidFill>
              <a:latin typeface="Calibri" panose="020F0502020204030204"/>
            </a:endParaRPr>
          </a:p>
        </p:txBody>
      </p:sp>
      <p:sp>
        <p:nvSpPr>
          <p:cNvPr id="468" name="Text Placeholder 33"/>
          <p:cNvSpPr txBox="1">
            <a:spLocks/>
          </p:cNvSpPr>
          <p:nvPr/>
        </p:nvSpPr>
        <p:spPr>
          <a:xfrm>
            <a:off x="1696881" y="2157314"/>
            <a:ext cx="1273738" cy="46119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Управление ИТ-услугами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69" name="Text Placeholder 33"/>
          <p:cNvSpPr txBox="1">
            <a:spLocks/>
          </p:cNvSpPr>
          <p:nvPr/>
        </p:nvSpPr>
        <p:spPr>
          <a:xfrm>
            <a:off x="1702312" y="3258821"/>
            <a:ext cx="1482511" cy="105223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Учетные данные и идентификация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defTabSz="178582">
              <a:spcBef>
                <a:spcPts val="195"/>
              </a:spcBef>
              <a:buNone/>
            </a:pPr>
            <a:endParaRPr lang="en-AU" sz="1562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0" name="Rectangle 121"/>
          <p:cNvSpPr/>
          <p:nvPr/>
        </p:nvSpPr>
        <p:spPr>
          <a:xfrm>
            <a:off x="4089772" y="3215869"/>
            <a:ext cx="5998637" cy="573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562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Оптимизация управления и создания учетных записей </a:t>
            </a: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562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Унификация и стандартизация данных о сотрудниках </a:t>
            </a:r>
          </a:p>
        </p:txBody>
      </p:sp>
      <p:sp>
        <p:nvSpPr>
          <p:cNvPr id="471" name="Rectangle 121"/>
          <p:cNvSpPr/>
          <p:nvPr/>
        </p:nvSpPr>
        <p:spPr>
          <a:xfrm>
            <a:off x="4158294" y="1014415"/>
            <a:ext cx="6844099" cy="957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Единый портал для доступа ко всем корпоративным сервисам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Комплексная система безопасности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Мощные инструменты коммуникации, а также аналитики продуктивности работы сотрудников</a:t>
            </a:r>
          </a:p>
        </p:txBody>
      </p:sp>
      <p:pic>
        <p:nvPicPr>
          <p:cNvPr id="472" name="Рисунок 47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33" y="899374"/>
            <a:ext cx="571920" cy="571920"/>
          </a:xfrm>
          <a:prstGeom prst="rect">
            <a:avLst/>
          </a:prstGeom>
        </p:spPr>
      </p:pic>
      <p:pic>
        <p:nvPicPr>
          <p:cNvPr id="473" name="Рисунок 47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989" y="2108451"/>
            <a:ext cx="509550" cy="509550"/>
          </a:xfrm>
          <a:prstGeom prst="rect">
            <a:avLst/>
          </a:prstGeom>
        </p:spPr>
      </p:pic>
      <p:pic>
        <p:nvPicPr>
          <p:cNvPr id="474" name="Рисунок 47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833" y="3264358"/>
            <a:ext cx="601486" cy="601486"/>
          </a:xfrm>
          <a:prstGeom prst="rect">
            <a:avLst/>
          </a:prstGeom>
        </p:spPr>
      </p:pic>
      <p:sp>
        <p:nvSpPr>
          <p:cNvPr id="475" name="Pentagon 50"/>
          <p:cNvSpPr/>
          <p:nvPr/>
        </p:nvSpPr>
        <p:spPr>
          <a:xfrm>
            <a:off x="4066162" y="3925690"/>
            <a:ext cx="6060531" cy="1049217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6" name="Rectangle 52"/>
          <p:cNvSpPr/>
          <p:nvPr/>
        </p:nvSpPr>
        <p:spPr>
          <a:xfrm rot="16200000" flipV="1">
            <a:off x="1710881" y="3696507"/>
            <a:ext cx="1185576" cy="2079030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7" name="Oval 54"/>
          <p:cNvSpPr/>
          <p:nvPr/>
        </p:nvSpPr>
        <p:spPr>
          <a:xfrm>
            <a:off x="565244" y="4137430"/>
            <a:ext cx="1167270" cy="1191380"/>
          </a:xfrm>
          <a:prstGeom prst="ellipse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78" name="Text Placeholder 33"/>
          <p:cNvSpPr txBox="1">
            <a:spLocks/>
          </p:cNvSpPr>
          <p:nvPr/>
        </p:nvSpPr>
        <p:spPr>
          <a:xfrm>
            <a:off x="1801452" y="4536213"/>
            <a:ext cx="1273738" cy="46119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Управление гибридной средой 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79" name="Rectangle 122"/>
          <p:cNvSpPr/>
          <p:nvPr/>
        </p:nvSpPr>
        <p:spPr>
          <a:xfrm>
            <a:off x="4158294" y="4078466"/>
            <a:ext cx="5382271" cy="741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Оперативное получение информации о неполадках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Анализ событий и оценка производительности системы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Создание резервных копий для быстрого восстановления</a:t>
            </a:r>
          </a:p>
        </p:txBody>
      </p:sp>
      <p:sp>
        <p:nvSpPr>
          <p:cNvPr id="480" name="Rectangle 12"/>
          <p:cNvSpPr/>
          <p:nvPr/>
        </p:nvSpPr>
        <p:spPr>
          <a:xfrm rot="16200000" flipV="1">
            <a:off x="2868844" y="4195314"/>
            <a:ext cx="1550398" cy="89145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1" name="Text Placeholder 33"/>
          <p:cNvSpPr txBox="1">
            <a:spLocks/>
          </p:cNvSpPr>
          <p:nvPr/>
        </p:nvSpPr>
        <p:spPr>
          <a:xfrm>
            <a:off x="1719541" y="856648"/>
            <a:ext cx="1525482" cy="128495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Развертывание защищенного рабочего места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defTabSz="178582">
              <a:spcBef>
                <a:spcPts val="195"/>
              </a:spcBef>
              <a:buNone/>
            </a:pPr>
            <a:endParaRPr lang="en-AU" sz="1406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2" name="Oval 44"/>
          <p:cNvSpPr/>
          <p:nvPr/>
        </p:nvSpPr>
        <p:spPr>
          <a:xfrm>
            <a:off x="762410" y="4336687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2083" dirty="0">
              <a:solidFill>
                <a:srgbClr val="F23B48"/>
              </a:solidFill>
              <a:latin typeface="Calibri" panose="020F0502020204030204"/>
            </a:endParaRPr>
          </a:p>
        </p:txBody>
      </p:sp>
      <p:sp>
        <p:nvSpPr>
          <p:cNvPr id="483" name="Pentagon 69"/>
          <p:cNvSpPr/>
          <p:nvPr/>
        </p:nvSpPr>
        <p:spPr>
          <a:xfrm>
            <a:off x="4089772" y="2967992"/>
            <a:ext cx="7277808" cy="981775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41"/>
            <a:endParaRPr lang="en-US" sz="1406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pic>
        <p:nvPicPr>
          <p:cNvPr id="484" name="Рисунок 48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429" y="4506196"/>
            <a:ext cx="581011" cy="581011"/>
          </a:xfrm>
          <a:prstGeom prst="rect">
            <a:avLst/>
          </a:prstGeom>
        </p:spPr>
      </p:pic>
      <p:sp>
        <p:nvSpPr>
          <p:cNvPr id="485" name="Oval 77"/>
          <p:cNvSpPr/>
          <p:nvPr/>
        </p:nvSpPr>
        <p:spPr>
          <a:xfrm>
            <a:off x="565473" y="5328810"/>
            <a:ext cx="1180896" cy="1170548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6" name="Text Placeholder 33"/>
          <p:cNvSpPr txBox="1">
            <a:spLocks/>
          </p:cNvSpPr>
          <p:nvPr/>
        </p:nvSpPr>
        <p:spPr>
          <a:xfrm>
            <a:off x="1707657" y="5126192"/>
            <a:ext cx="1482511" cy="1388818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endParaRPr lang="ru-RU" sz="1406" b="1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Безопасность корпоративных данных и управление мобильными сотрудниками</a:t>
            </a:r>
            <a:endParaRPr lang="en-AU" sz="1562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7" name="Rectangle 121"/>
          <p:cNvSpPr/>
          <p:nvPr/>
        </p:nvSpPr>
        <p:spPr>
          <a:xfrm>
            <a:off x="4158294" y="3223376"/>
            <a:ext cx="5998637" cy="5250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Оптимизация управления и создания учетных записей </a:t>
            </a: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Унификация и стандартизация данных о сотрудниках </a:t>
            </a:r>
          </a:p>
        </p:txBody>
      </p:sp>
      <p:sp>
        <p:nvSpPr>
          <p:cNvPr id="488" name="Rectangle 12"/>
          <p:cNvSpPr/>
          <p:nvPr/>
        </p:nvSpPr>
        <p:spPr>
          <a:xfrm rot="16200000" flipV="1">
            <a:off x="3059323" y="3106982"/>
            <a:ext cx="1169439" cy="891458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89" name="Oval 44"/>
          <p:cNvSpPr/>
          <p:nvPr/>
        </p:nvSpPr>
        <p:spPr>
          <a:xfrm>
            <a:off x="714723" y="5544142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2083" dirty="0">
              <a:solidFill>
                <a:srgbClr val="F23B48"/>
              </a:solidFill>
              <a:latin typeface="Calibri" panose="020F0502020204030204"/>
            </a:endParaRPr>
          </a:p>
        </p:txBody>
      </p:sp>
      <p:sp>
        <p:nvSpPr>
          <p:cNvPr id="490" name="Rectangle 12"/>
          <p:cNvSpPr/>
          <p:nvPr/>
        </p:nvSpPr>
        <p:spPr>
          <a:xfrm rot="16200000" flipV="1">
            <a:off x="2885385" y="5281992"/>
            <a:ext cx="1530293" cy="904437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  <a:gd name="connsiteX0" fmla="*/ 446799 w 1794332"/>
              <a:gd name="connsiteY0" fmla="*/ 0 h 773231"/>
              <a:gd name="connsiteX1" fmla="*/ 1794332 w 1794332"/>
              <a:gd name="connsiteY1" fmla="*/ 24846 h 773231"/>
              <a:gd name="connsiteX2" fmla="*/ 1369545 w 1794332"/>
              <a:gd name="connsiteY2" fmla="*/ 773231 h 773231"/>
              <a:gd name="connsiteX3" fmla="*/ 0 w 1794332"/>
              <a:gd name="connsiteY3" fmla="*/ 772943 h 773231"/>
              <a:gd name="connsiteX4" fmla="*/ 446799 w 1794332"/>
              <a:gd name="connsiteY4" fmla="*/ 0 h 773231"/>
              <a:gd name="connsiteX0" fmla="*/ 635304 w 1794332"/>
              <a:gd name="connsiteY0" fmla="*/ 0 h 762031"/>
              <a:gd name="connsiteX1" fmla="*/ 1794332 w 1794332"/>
              <a:gd name="connsiteY1" fmla="*/ 13646 h 762031"/>
              <a:gd name="connsiteX2" fmla="*/ 1369545 w 1794332"/>
              <a:gd name="connsiteY2" fmla="*/ 762031 h 762031"/>
              <a:gd name="connsiteX3" fmla="*/ 0 w 1794332"/>
              <a:gd name="connsiteY3" fmla="*/ 761743 h 762031"/>
              <a:gd name="connsiteX4" fmla="*/ 635304 w 1794332"/>
              <a:gd name="connsiteY4" fmla="*/ 0 h 762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94332" h="762031">
                <a:moveTo>
                  <a:pt x="635304" y="0"/>
                </a:moveTo>
                <a:lnTo>
                  <a:pt x="1794332" y="13646"/>
                </a:lnTo>
                <a:lnTo>
                  <a:pt x="1369545" y="762031"/>
                </a:lnTo>
                <a:lnTo>
                  <a:pt x="0" y="761743"/>
                </a:lnTo>
                <a:lnTo>
                  <a:pt x="635304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dirty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491" name="TextBox 490"/>
          <p:cNvSpPr txBox="1"/>
          <p:nvPr/>
        </p:nvSpPr>
        <p:spPr>
          <a:xfrm>
            <a:off x="0" y="77167"/>
            <a:ext cx="11310801" cy="534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1">
              <a:lnSpc>
                <a:spcPct val="80000"/>
              </a:lnSpc>
            </a:pPr>
            <a:r>
              <a:rPr lang="ru-RU" sz="3594" dirty="0">
                <a:solidFill>
                  <a:srgbClr val="990033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Безопасность и управление: типовые решения</a:t>
            </a:r>
            <a:endParaRPr lang="en-US" sz="3594" dirty="0">
              <a:solidFill>
                <a:srgbClr val="990033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sp>
        <p:nvSpPr>
          <p:cNvPr id="492" name="Rectangle 122"/>
          <p:cNvSpPr/>
          <p:nvPr/>
        </p:nvSpPr>
        <p:spPr>
          <a:xfrm>
            <a:off x="4158294" y="4995436"/>
            <a:ext cx="5382271" cy="957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Управление пользователями и мобильными устройствами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Безопасность файлов и корпоративных данных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Контроль облачных сервисов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Предотвращение </a:t>
            </a:r>
            <a:r>
              <a:rPr lang="ru-RU" sz="1406" dirty="0" err="1" smtClean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кибератак</a:t>
            </a:r>
            <a:endParaRPr lang="ru-RU" sz="1406" dirty="0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pic>
        <p:nvPicPr>
          <p:cNvPr id="493" name="Рисунок 49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311" y="5601659"/>
            <a:ext cx="690963" cy="690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58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9"/>
          <p:cNvSpPr/>
          <p:nvPr/>
        </p:nvSpPr>
        <p:spPr>
          <a:xfrm>
            <a:off x="-14189" y="2677172"/>
            <a:ext cx="12220379" cy="3743083"/>
          </a:xfrm>
          <a:prstGeom prst="rect">
            <a:avLst/>
          </a:prstGeom>
          <a:solidFill>
            <a:srgbClr val="99003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5" name="TextBox 4"/>
          <p:cNvSpPr txBox="1"/>
          <p:nvPr/>
        </p:nvSpPr>
        <p:spPr>
          <a:xfrm>
            <a:off x="100566" y="148063"/>
            <a:ext cx="11271068" cy="85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6224" dirty="0">
                <a:solidFill>
                  <a:srgbClr val="990033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Хранение и обмен данными</a:t>
            </a:r>
            <a:endParaRPr lang="en-US" sz="6224" dirty="0">
              <a:solidFill>
                <a:srgbClr val="990033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218" y="941882"/>
            <a:ext cx="6109230" cy="3677400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7" name="Rounded Rectangle 76"/>
          <p:cNvSpPr/>
          <p:nvPr/>
        </p:nvSpPr>
        <p:spPr>
          <a:xfrm>
            <a:off x="961687" y="4977755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8" name="Rounded Rectangle 77"/>
          <p:cNvSpPr/>
          <p:nvPr/>
        </p:nvSpPr>
        <p:spPr>
          <a:xfrm>
            <a:off x="980382" y="5913091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9" name="Rounded Rectangle 78"/>
          <p:cNvSpPr/>
          <p:nvPr/>
        </p:nvSpPr>
        <p:spPr>
          <a:xfrm>
            <a:off x="960927" y="5913091"/>
            <a:ext cx="811865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chemeClr val="bg2">
                  <a:lumMod val="2500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10" name="Oval 79"/>
          <p:cNvSpPr/>
          <p:nvPr/>
        </p:nvSpPr>
        <p:spPr>
          <a:xfrm>
            <a:off x="261384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1" name="TextBox 10"/>
          <p:cNvSpPr txBox="1"/>
          <p:nvPr/>
        </p:nvSpPr>
        <p:spPr>
          <a:xfrm>
            <a:off x="1306583" y="5906494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45%</a:t>
            </a:r>
          </a:p>
        </p:txBody>
      </p:sp>
      <p:sp>
        <p:nvSpPr>
          <p:cNvPr id="12" name="Rounded Rectangle 68"/>
          <p:cNvSpPr/>
          <p:nvPr/>
        </p:nvSpPr>
        <p:spPr>
          <a:xfrm>
            <a:off x="3627921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3" name="Rounded Rectangle 69"/>
          <p:cNvSpPr/>
          <p:nvPr/>
        </p:nvSpPr>
        <p:spPr>
          <a:xfrm>
            <a:off x="3627921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4" name="Rounded Rectangle 70"/>
          <p:cNvSpPr/>
          <p:nvPr/>
        </p:nvSpPr>
        <p:spPr>
          <a:xfrm>
            <a:off x="3627921" y="5893635"/>
            <a:ext cx="1161653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chemeClr val="bg2">
                  <a:lumMod val="2500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15" name="Oval 71"/>
          <p:cNvSpPr/>
          <p:nvPr/>
        </p:nvSpPr>
        <p:spPr>
          <a:xfrm>
            <a:off x="5251651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6" name="TextBox 15"/>
          <p:cNvSpPr txBox="1"/>
          <p:nvPr/>
        </p:nvSpPr>
        <p:spPr>
          <a:xfrm>
            <a:off x="3686344" y="5035890"/>
            <a:ext cx="2182008" cy="886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Снижение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расходов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на ИТ-обеспечение</a:t>
            </a:r>
            <a:endParaRPr lang="id-ID" sz="1719" dirty="0">
              <a:solidFill>
                <a:schemeClr val="bg1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271341" y="5877101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8" name="Rounded Rectangle 60"/>
          <p:cNvSpPr/>
          <p:nvPr/>
        </p:nvSpPr>
        <p:spPr>
          <a:xfrm>
            <a:off x="6265730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9" name="Rounded Rectangle 61"/>
          <p:cNvSpPr/>
          <p:nvPr/>
        </p:nvSpPr>
        <p:spPr>
          <a:xfrm>
            <a:off x="6265730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0" name="Rounded Rectangle 62"/>
          <p:cNvSpPr/>
          <p:nvPr/>
        </p:nvSpPr>
        <p:spPr>
          <a:xfrm>
            <a:off x="6265730" y="5893635"/>
            <a:ext cx="1571689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chemeClr val="bg2">
                  <a:lumMod val="2500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21" name="Oval 63"/>
          <p:cNvSpPr/>
          <p:nvPr/>
        </p:nvSpPr>
        <p:spPr>
          <a:xfrm>
            <a:off x="788946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2" name="TextBox 21"/>
          <p:cNvSpPr txBox="1"/>
          <p:nvPr/>
        </p:nvSpPr>
        <p:spPr>
          <a:xfrm>
            <a:off x="7339936" y="5877101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75%</a:t>
            </a:r>
          </a:p>
        </p:txBody>
      </p:sp>
      <p:sp>
        <p:nvSpPr>
          <p:cNvPr id="23" name="Rounded Rectangle 39"/>
          <p:cNvSpPr/>
          <p:nvPr/>
        </p:nvSpPr>
        <p:spPr>
          <a:xfrm>
            <a:off x="8903540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4" name="Rounded Rectangle 53"/>
          <p:cNvSpPr/>
          <p:nvPr/>
        </p:nvSpPr>
        <p:spPr>
          <a:xfrm>
            <a:off x="8903540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5" name="Rounded Rectangle 54"/>
          <p:cNvSpPr/>
          <p:nvPr/>
        </p:nvSpPr>
        <p:spPr>
          <a:xfrm>
            <a:off x="8903539" y="5893635"/>
            <a:ext cx="2018573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chemeClr val="bg2">
                  <a:lumMod val="25000"/>
                </a:schemeClr>
              </a:gs>
              <a:gs pos="100000">
                <a:schemeClr val="bg1">
                  <a:lumMod val="65000"/>
                </a:schemeClr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26" name="Oval 55"/>
          <p:cNvSpPr/>
          <p:nvPr/>
        </p:nvSpPr>
        <p:spPr>
          <a:xfrm>
            <a:off x="1052727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7" name="TextBox 26"/>
          <p:cNvSpPr txBox="1"/>
          <p:nvPr/>
        </p:nvSpPr>
        <p:spPr>
          <a:xfrm>
            <a:off x="10418729" y="5877101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95%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96715" y="5063087"/>
            <a:ext cx="1675074" cy="886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Безопасность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и доступность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ресурсов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13751" y="5037544"/>
            <a:ext cx="1696787" cy="886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Улучшение коммуникаций в компании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65729" y="5022762"/>
            <a:ext cx="1801639" cy="886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Рост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мобильности пользователей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8" r="1458"/>
          <a:stretch>
            <a:fillRect/>
          </a:stretch>
        </p:blipFill>
        <p:spPr>
          <a:xfrm>
            <a:off x="1580030" y="1343583"/>
            <a:ext cx="4417233" cy="270858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9425" y="5267178"/>
            <a:ext cx="368189" cy="368189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796" y="5213082"/>
            <a:ext cx="377739" cy="377739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8055" y="5193011"/>
            <a:ext cx="442298" cy="442298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9995" y="5269017"/>
            <a:ext cx="334076" cy="33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44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45"/>
          <p:cNvSpPr txBox="1"/>
          <p:nvPr/>
        </p:nvSpPr>
        <p:spPr>
          <a:xfrm>
            <a:off x="136956" y="416772"/>
            <a:ext cx="11310801" cy="534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41">
              <a:lnSpc>
                <a:spcPct val="80000"/>
              </a:lnSpc>
            </a:pPr>
            <a:r>
              <a:rPr lang="ru-RU" sz="3594" dirty="0">
                <a:solidFill>
                  <a:srgbClr val="990033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Хранение и обмен данными: типовые решения</a:t>
            </a:r>
            <a:endParaRPr lang="en-US" sz="3594" dirty="0">
              <a:solidFill>
                <a:srgbClr val="990033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sp>
        <p:nvSpPr>
          <p:cNvPr id="47" name="Pentagon 94"/>
          <p:cNvSpPr/>
          <p:nvPr/>
        </p:nvSpPr>
        <p:spPr>
          <a:xfrm>
            <a:off x="3824631" y="1645779"/>
            <a:ext cx="7061666" cy="1031066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41"/>
            <a:endParaRPr lang="en-US" sz="1406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48" name="Pentagon 78"/>
          <p:cNvSpPr/>
          <p:nvPr/>
        </p:nvSpPr>
        <p:spPr>
          <a:xfrm>
            <a:off x="3947306" y="2629036"/>
            <a:ext cx="8041771" cy="1007058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49" name="Rectangle 12"/>
          <p:cNvSpPr/>
          <p:nvPr/>
        </p:nvSpPr>
        <p:spPr>
          <a:xfrm rot="5400000">
            <a:off x="2809076" y="2491987"/>
            <a:ext cx="1276122" cy="1000335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0" name="Rectangle 92"/>
          <p:cNvSpPr/>
          <p:nvPr/>
        </p:nvSpPr>
        <p:spPr>
          <a:xfrm rot="5400000">
            <a:off x="1450379" y="1993132"/>
            <a:ext cx="1194834" cy="2079030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1" name="Rectangle 95"/>
          <p:cNvSpPr/>
          <p:nvPr/>
        </p:nvSpPr>
        <p:spPr>
          <a:xfrm rot="5400000">
            <a:off x="1451286" y="815347"/>
            <a:ext cx="1193022" cy="2079030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2" name="Oval 93"/>
          <p:cNvSpPr/>
          <p:nvPr/>
        </p:nvSpPr>
        <p:spPr>
          <a:xfrm>
            <a:off x="423904" y="2435078"/>
            <a:ext cx="1180896" cy="1192874"/>
          </a:xfrm>
          <a:prstGeom prst="ellipse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3" name="Rectangle 12"/>
          <p:cNvSpPr/>
          <p:nvPr/>
        </p:nvSpPr>
        <p:spPr>
          <a:xfrm rot="5400000">
            <a:off x="2822143" y="1524993"/>
            <a:ext cx="1387819" cy="862502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4" name="Oval 97"/>
          <p:cNvSpPr/>
          <p:nvPr/>
        </p:nvSpPr>
        <p:spPr>
          <a:xfrm>
            <a:off x="423903" y="1258346"/>
            <a:ext cx="1164897" cy="1176713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5" name="Rectangle 72"/>
          <p:cNvSpPr/>
          <p:nvPr/>
        </p:nvSpPr>
        <p:spPr>
          <a:xfrm rot="16200000" flipV="1">
            <a:off x="1482826" y="3153558"/>
            <a:ext cx="1194834" cy="2143925"/>
          </a:xfrm>
          <a:prstGeom prst="rect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6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6" name="Oval 77"/>
          <p:cNvSpPr/>
          <p:nvPr/>
        </p:nvSpPr>
        <p:spPr>
          <a:xfrm>
            <a:off x="423904" y="3629895"/>
            <a:ext cx="1180896" cy="1192874"/>
          </a:xfrm>
          <a:prstGeom prst="ellipse">
            <a:avLst/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7" name="Pentagon 50"/>
          <p:cNvSpPr/>
          <p:nvPr/>
        </p:nvSpPr>
        <p:spPr>
          <a:xfrm>
            <a:off x="3844088" y="4624111"/>
            <a:ext cx="6130810" cy="980260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8" name="Rectangle 52"/>
          <p:cNvSpPr/>
          <p:nvPr/>
        </p:nvSpPr>
        <p:spPr>
          <a:xfrm rot="16200000" flipV="1">
            <a:off x="1455008" y="4376322"/>
            <a:ext cx="1185575" cy="2079030"/>
          </a:xfrm>
          <a:prstGeom prst="rect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59" name="Rectangle 12"/>
          <p:cNvSpPr/>
          <p:nvPr/>
        </p:nvSpPr>
        <p:spPr>
          <a:xfrm rot="16200000" flipV="1">
            <a:off x="2794187" y="4855505"/>
            <a:ext cx="1443735" cy="862500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606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dirty="0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60" name="Pentagon 69"/>
          <p:cNvSpPr/>
          <p:nvPr/>
        </p:nvSpPr>
        <p:spPr>
          <a:xfrm>
            <a:off x="3947306" y="3625521"/>
            <a:ext cx="7306762" cy="1001051"/>
          </a:xfrm>
          <a:prstGeom prst="homePlate">
            <a:avLst>
              <a:gd name="adj" fmla="val 29123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3600000" scaled="0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41"/>
            <a:endParaRPr lang="en-US" sz="1406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61" name="Oval 54"/>
          <p:cNvSpPr/>
          <p:nvPr/>
        </p:nvSpPr>
        <p:spPr>
          <a:xfrm>
            <a:off x="423902" y="4819422"/>
            <a:ext cx="1171456" cy="1189204"/>
          </a:xfrm>
          <a:prstGeom prst="ellipse">
            <a:avLst/>
          </a:prstGeom>
          <a:gradFill flip="none" rotWithShape="1">
            <a:gsLst>
              <a:gs pos="90000">
                <a:schemeClr val="bg1">
                  <a:lumMod val="65000"/>
                </a:schemeClr>
              </a:gs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62" name="Rectangle 12"/>
          <p:cNvSpPr/>
          <p:nvPr/>
        </p:nvSpPr>
        <p:spPr>
          <a:xfrm rot="16200000" flipV="1">
            <a:off x="2915095" y="3797660"/>
            <a:ext cx="1201918" cy="862501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A31D3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63" name="Oval 42"/>
          <p:cNvSpPr/>
          <p:nvPr/>
        </p:nvSpPr>
        <p:spPr>
          <a:xfrm>
            <a:off x="609211" y="1444444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1406" dirty="0">
              <a:solidFill>
                <a:srgbClr val="F23B48"/>
              </a:solidFill>
              <a:latin typeface="Roboto Lt"/>
            </a:endParaRPr>
          </a:p>
        </p:txBody>
      </p:sp>
      <p:sp>
        <p:nvSpPr>
          <p:cNvPr id="64" name="Oval 43"/>
          <p:cNvSpPr/>
          <p:nvPr/>
        </p:nvSpPr>
        <p:spPr>
          <a:xfrm>
            <a:off x="609211" y="2620186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1406" dirty="0">
              <a:solidFill>
                <a:srgbClr val="F23B48"/>
              </a:solidFill>
              <a:latin typeface="Roboto Lt"/>
            </a:endParaRPr>
          </a:p>
        </p:txBody>
      </p:sp>
      <p:sp>
        <p:nvSpPr>
          <p:cNvPr id="65" name="Oval 44"/>
          <p:cNvSpPr/>
          <p:nvPr/>
        </p:nvSpPr>
        <p:spPr>
          <a:xfrm>
            <a:off x="609211" y="3826902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1406" dirty="0">
              <a:solidFill>
                <a:srgbClr val="F23B48"/>
              </a:solidFill>
              <a:latin typeface="Roboto Lt"/>
            </a:endParaRPr>
          </a:p>
        </p:txBody>
      </p:sp>
      <p:sp>
        <p:nvSpPr>
          <p:cNvPr id="66" name="Oval 45"/>
          <p:cNvSpPr/>
          <p:nvPr/>
        </p:nvSpPr>
        <p:spPr>
          <a:xfrm>
            <a:off x="609211" y="5002644"/>
            <a:ext cx="810281" cy="818500"/>
          </a:xfrm>
          <a:prstGeom prst="ellipse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41"/>
            <a:endParaRPr lang="en-US" sz="1406" dirty="0">
              <a:solidFill>
                <a:srgbClr val="F23B48"/>
              </a:solidFill>
              <a:latin typeface="Roboto Lt"/>
            </a:endParaRPr>
          </a:p>
        </p:txBody>
      </p:sp>
      <p:sp>
        <p:nvSpPr>
          <p:cNvPr id="67" name="Text Placeholder 33"/>
          <p:cNvSpPr txBox="1">
            <a:spLocks/>
          </p:cNvSpPr>
          <p:nvPr/>
        </p:nvSpPr>
        <p:spPr>
          <a:xfrm>
            <a:off x="1673231" y="1676216"/>
            <a:ext cx="1273738" cy="461191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Частное облако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8" name="Text Placeholder 33"/>
          <p:cNvSpPr txBox="1">
            <a:spLocks/>
          </p:cNvSpPr>
          <p:nvPr/>
        </p:nvSpPr>
        <p:spPr>
          <a:xfrm>
            <a:off x="1619786" y="2525750"/>
            <a:ext cx="1466373" cy="1174445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Система аварийного восстановления в резервном ЦОД 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69" name="Text Placeholder 33"/>
          <p:cNvSpPr txBox="1">
            <a:spLocks/>
          </p:cNvSpPr>
          <p:nvPr/>
        </p:nvSpPr>
        <p:spPr>
          <a:xfrm>
            <a:off x="1633018" y="3750699"/>
            <a:ext cx="1427358" cy="1192873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Разработка и миграция почтовой системы</a:t>
            </a:r>
            <a:endParaRPr lang="en-AU" sz="1406" dirty="0">
              <a:solidFill>
                <a:prstClr val="white"/>
              </a:solidFill>
              <a:latin typeface="Roboto Lt"/>
            </a:endParaRPr>
          </a:p>
        </p:txBody>
      </p:sp>
      <p:sp>
        <p:nvSpPr>
          <p:cNvPr id="70" name="Text Placeholder 33"/>
          <p:cNvSpPr txBox="1">
            <a:spLocks/>
          </p:cNvSpPr>
          <p:nvPr/>
        </p:nvSpPr>
        <p:spPr>
          <a:xfrm>
            <a:off x="1674489" y="5064055"/>
            <a:ext cx="1477717" cy="1216409"/>
          </a:xfrm>
          <a:prstGeom prst="rect">
            <a:avLst/>
          </a:prstGeom>
        </p:spPr>
        <p:txBody>
          <a:bodyPr lIns="0" tIns="0" rIns="0" bIns="0"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78582">
              <a:spcBef>
                <a:spcPts val="195"/>
              </a:spcBef>
              <a:buNone/>
            </a:pPr>
            <a:r>
              <a:rPr lang="ru-RU" sz="1406" b="1" dirty="0">
                <a:solidFill>
                  <a:prstClr val="white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Система универсальных коммуникации</a:t>
            </a:r>
            <a:endParaRPr lang="en-AU" sz="1406" dirty="0">
              <a:solidFill>
                <a:prstClr val="white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71" name="Rectangle 119"/>
          <p:cNvSpPr/>
          <p:nvPr/>
        </p:nvSpPr>
        <p:spPr>
          <a:xfrm>
            <a:off x="4002448" y="1683246"/>
            <a:ext cx="6893577" cy="957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Система автоматизированного управления развертыванием новых серверов, балансировки нагрузки</a:t>
            </a: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Интерактивная система распределения нагрузки виртуальных мощностей </a:t>
            </a: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Контроль сетевых и аппаратных ресурсов мощностей</a:t>
            </a:r>
          </a:p>
        </p:txBody>
      </p:sp>
      <p:sp>
        <p:nvSpPr>
          <p:cNvPr id="72" name="Rectangle 120"/>
          <p:cNvSpPr/>
          <p:nvPr/>
        </p:nvSpPr>
        <p:spPr>
          <a:xfrm>
            <a:off x="4012175" y="2704461"/>
            <a:ext cx="7186237" cy="741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Аварийное восстановление в облаке</a:t>
            </a: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Отказоустойчивая служба хранилища </a:t>
            </a: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Тестирование без прерывания работы</a:t>
            </a:r>
          </a:p>
        </p:txBody>
      </p:sp>
      <p:sp>
        <p:nvSpPr>
          <p:cNvPr id="73" name="Rectangle 121"/>
          <p:cNvSpPr/>
          <p:nvPr/>
        </p:nvSpPr>
        <p:spPr>
          <a:xfrm>
            <a:off x="4012175" y="3737277"/>
            <a:ext cx="7170398" cy="741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Переход с гетерогенной среды в управляемую инфраструктуру </a:t>
            </a:r>
            <a:r>
              <a:rPr lang="ru-RU" sz="1406" dirty="0" err="1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Microsoft</a:t>
            </a:r>
            <a:endParaRPr lang="ru-RU" sz="1406" dirty="0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Интеграция с другими системами </a:t>
            </a:r>
            <a:r>
              <a:rPr lang="ru-RU" sz="1406" dirty="0" err="1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Microsoft</a:t>
            </a:r>
            <a:endParaRPr lang="ru-RU" sz="1406" dirty="0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defTabSz="914341">
              <a:buClr>
                <a:srgbClr val="549E39">
                  <a:lumMod val="75000"/>
                </a:srgbClr>
              </a:buClr>
            </a:pPr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Возможность контроля как за передачей информации, так и за её хранением</a:t>
            </a:r>
          </a:p>
        </p:txBody>
      </p:sp>
      <p:sp>
        <p:nvSpPr>
          <p:cNvPr id="74" name="Rectangle 122"/>
          <p:cNvSpPr/>
          <p:nvPr/>
        </p:nvSpPr>
        <p:spPr>
          <a:xfrm>
            <a:off x="4014144" y="4674289"/>
            <a:ext cx="5760730" cy="9576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Надежный обмен данными благодаря встроенным алгоритмам шифрования и проверки подлинности </a:t>
            </a: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Интеграция c </a:t>
            </a:r>
            <a:r>
              <a:rPr lang="en-US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Microsoft </a:t>
            </a:r>
            <a:r>
              <a:rPr lang="ru-RU" sz="1406" dirty="0" err="1" smtClean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Exchange</a:t>
            </a:r>
            <a:endParaRPr lang="ru-RU" sz="1406" dirty="0">
              <a:solidFill>
                <a:prstClr val="white"/>
              </a:solidFill>
              <a:latin typeface="Segoe UI" panose="020B0502040204020203" pitchFamily="34" charset="0"/>
              <a:ea typeface="Roboto" panose="02000000000000000000" pitchFamily="2" charset="0"/>
              <a:cs typeface="Segoe UI" panose="020B0502040204020203" pitchFamily="34" charset="0"/>
            </a:endParaRPr>
          </a:p>
          <a:p>
            <a:pPr defTabSz="914341"/>
            <a:r>
              <a:rPr lang="ru-RU" sz="1406" dirty="0">
                <a:solidFill>
                  <a:prstClr val="white"/>
                </a:solidFill>
                <a:latin typeface="Segoe UI" panose="020B0502040204020203" pitchFamily="34" charset="0"/>
                <a:ea typeface="Roboto" panose="02000000000000000000" pitchFamily="2" charset="0"/>
                <a:cs typeface="Segoe UI" panose="020B0502040204020203" pitchFamily="34" charset="0"/>
              </a:rPr>
              <a:t>Возможность осуществлять городские телефонные звонки</a:t>
            </a:r>
          </a:p>
        </p:txBody>
      </p:sp>
      <p:pic>
        <p:nvPicPr>
          <p:cNvPr id="75" name="Рисунок 7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043" y="1526807"/>
            <a:ext cx="606077" cy="606077"/>
          </a:xfrm>
          <a:prstGeom prst="rect">
            <a:avLst/>
          </a:prstGeom>
        </p:spPr>
      </p:pic>
      <p:pic>
        <p:nvPicPr>
          <p:cNvPr id="76" name="Рисунок 7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641" y="2754716"/>
            <a:ext cx="530880" cy="530880"/>
          </a:xfrm>
          <a:prstGeom prst="rect">
            <a:avLst/>
          </a:prstGeom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26" y="3971604"/>
            <a:ext cx="593283" cy="593283"/>
          </a:xfrm>
          <a:prstGeom prst="rect">
            <a:avLst/>
          </a:prstGeom>
        </p:spPr>
      </p:pic>
      <p:pic>
        <p:nvPicPr>
          <p:cNvPr id="78" name="Рисунок 7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477" y="5170642"/>
            <a:ext cx="529401" cy="499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945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09"/>
          <p:cNvSpPr/>
          <p:nvPr/>
        </p:nvSpPr>
        <p:spPr>
          <a:xfrm>
            <a:off x="115" y="2835362"/>
            <a:ext cx="12220379" cy="3536255"/>
          </a:xfrm>
          <a:prstGeom prst="rect">
            <a:avLst/>
          </a:prstGeom>
          <a:solidFill>
            <a:srgbClr val="3B383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69"/>
          </a:p>
        </p:txBody>
      </p:sp>
      <p:sp>
        <p:nvSpPr>
          <p:cNvPr id="5" name="TextBox 4"/>
          <p:cNvSpPr txBox="1"/>
          <p:nvPr/>
        </p:nvSpPr>
        <p:spPr>
          <a:xfrm>
            <a:off x="185717" y="147617"/>
            <a:ext cx="10801976" cy="8585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</a:pPr>
            <a:r>
              <a:rPr lang="ru-RU" sz="6224" dirty="0">
                <a:solidFill>
                  <a:srgbClr val="990033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Автоматизация процессов</a:t>
            </a:r>
            <a:endParaRPr lang="en-US" sz="6224" dirty="0">
              <a:solidFill>
                <a:srgbClr val="990033"/>
              </a:solidFill>
              <a:latin typeface="Segoe UI" panose="020B0502040204020203" pitchFamily="34" charset="0"/>
              <a:ea typeface="Roboto Th" pitchFamily="2" charset="0"/>
              <a:cs typeface="Segoe UI" panose="020B0502040204020203" pitchFamily="34" charset="0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218" y="941882"/>
            <a:ext cx="6109230" cy="3677400"/>
          </a:xfrm>
          <a:prstGeom prst="rect">
            <a:avLst/>
          </a:prstGeom>
        </p:spPr>
      </p:pic>
      <p:sp>
        <p:nvSpPr>
          <p:cNvPr id="7" name="Rounded Rectangle 76"/>
          <p:cNvSpPr/>
          <p:nvPr/>
        </p:nvSpPr>
        <p:spPr>
          <a:xfrm>
            <a:off x="961687" y="4938843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8" name="Rounded Rectangle 77"/>
          <p:cNvSpPr/>
          <p:nvPr/>
        </p:nvSpPr>
        <p:spPr>
          <a:xfrm>
            <a:off x="990110" y="5893638"/>
            <a:ext cx="2267663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9" name="Rounded Rectangle 78"/>
          <p:cNvSpPr/>
          <p:nvPr/>
        </p:nvSpPr>
        <p:spPr>
          <a:xfrm>
            <a:off x="961687" y="5893635"/>
            <a:ext cx="840290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10" name="Oval 79"/>
          <p:cNvSpPr/>
          <p:nvPr/>
        </p:nvSpPr>
        <p:spPr>
          <a:xfrm>
            <a:off x="261384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1" name="TextBox 10"/>
          <p:cNvSpPr txBox="1"/>
          <p:nvPr/>
        </p:nvSpPr>
        <p:spPr>
          <a:xfrm>
            <a:off x="1276260" y="5866574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45%</a:t>
            </a:r>
          </a:p>
        </p:txBody>
      </p:sp>
      <p:sp>
        <p:nvSpPr>
          <p:cNvPr id="12" name="Rounded Rectangle 68"/>
          <p:cNvSpPr/>
          <p:nvPr/>
        </p:nvSpPr>
        <p:spPr>
          <a:xfrm>
            <a:off x="3627921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3" name="Rounded Rectangle 69"/>
          <p:cNvSpPr/>
          <p:nvPr/>
        </p:nvSpPr>
        <p:spPr>
          <a:xfrm>
            <a:off x="3627921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4" name="Rounded Rectangle 70"/>
          <p:cNvSpPr/>
          <p:nvPr/>
        </p:nvSpPr>
        <p:spPr>
          <a:xfrm>
            <a:off x="3627921" y="5893635"/>
            <a:ext cx="1161653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15" name="Oval 71"/>
          <p:cNvSpPr/>
          <p:nvPr/>
        </p:nvSpPr>
        <p:spPr>
          <a:xfrm>
            <a:off x="5251651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6" name="TextBox 15"/>
          <p:cNvSpPr txBox="1"/>
          <p:nvPr/>
        </p:nvSpPr>
        <p:spPr>
          <a:xfrm>
            <a:off x="3686344" y="4987250"/>
            <a:ext cx="1446614" cy="8860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Управление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знаниями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в компании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262378" y="5877101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18" name="Rounded Rectangle 60"/>
          <p:cNvSpPr/>
          <p:nvPr/>
        </p:nvSpPr>
        <p:spPr>
          <a:xfrm>
            <a:off x="6265730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19" name="Rounded Rectangle 61"/>
          <p:cNvSpPr/>
          <p:nvPr/>
        </p:nvSpPr>
        <p:spPr>
          <a:xfrm>
            <a:off x="6265730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0" name="Rounded Rectangle 62"/>
          <p:cNvSpPr/>
          <p:nvPr/>
        </p:nvSpPr>
        <p:spPr>
          <a:xfrm>
            <a:off x="6265730" y="5893635"/>
            <a:ext cx="1571689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21" name="Oval 63"/>
          <p:cNvSpPr/>
          <p:nvPr/>
        </p:nvSpPr>
        <p:spPr>
          <a:xfrm>
            <a:off x="788946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2" name="TextBox 21"/>
          <p:cNvSpPr txBox="1"/>
          <p:nvPr/>
        </p:nvSpPr>
        <p:spPr>
          <a:xfrm>
            <a:off x="7303886" y="5877101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75%</a:t>
            </a:r>
          </a:p>
        </p:txBody>
      </p:sp>
      <p:sp>
        <p:nvSpPr>
          <p:cNvPr id="23" name="Rounded Rectangle 39"/>
          <p:cNvSpPr/>
          <p:nvPr/>
        </p:nvSpPr>
        <p:spPr>
          <a:xfrm>
            <a:off x="8903540" y="4941599"/>
            <a:ext cx="2298350" cy="1202065"/>
          </a:xfrm>
          <a:prstGeom prst="roundRect">
            <a:avLst>
              <a:gd name="adj" fmla="val 8875"/>
            </a:avLst>
          </a:prstGeom>
          <a:solidFill>
            <a:schemeClr val="bg1">
              <a:alpha val="1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4" name="Rounded Rectangle 53"/>
          <p:cNvSpPr/>
          <p:nvPr/>
        </p:nvSpPr>
        <p:spPr>
          <a:xfrm>
            <a:off x="8903540" y="5893635"/>
            <a:ext cx="2298350" cy="250029"/>
          </a:xfrm>
          <a:prstGeom prst="roundRect">
            <a:avLst>
              <a:gd name="adj" fmla="val 3493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5" name="Rounded Rectangle 54"/>
          <p:cNvSpPr/>
          <p:nvPr/>
        </p:nvSpPr>
        <p:spPr>
          <a:xfrm>
            <a:off x="8903539" y="5893635"/>
            <a:ext cx="2018573" cy="250029"/>
          </a:xfrm>
          <a:prstGeom prst="roundRect">
            <a:avLst>
              <a:gd name="adj" fmla="val 34937"/>
            </a:avLst>
          </a:prstGeom>
          <a:gradFill flip="none" rotWithShape="1">
            <a:gsLst>
              <a:gs pos="0">
                <a:srgbClr val="A31D37"/>
              </a:gs>
              <a:gs pos="100000">
                <a:srgbClr val="BE243E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469"/>
          </a:p>
        </p:txBody>
      </p:sp>
      <p:sp>
        <p:nvSpPr>
          <p:cNvPr id="26" name="Oval 55"/>
          <p:cNvSpPr/>
          <p:nvPr/>
        </p:nvSpPr>
        <p:spPr>
          <a:xfrm>
            <a:off x="10527270" y="5147854"/>
            <a:ext cx="539526" cy="53952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719"/>
          </a:p>
        </p:txBody>
      </p:sp>
      <p:sp>
        <p:nvSpPr>
          <p:cNvPr id="27" name="TextBox 26"/>
          <p:cNvSpPr txBox="1"/>
          <p:nvPr/>
        </p:nvSpPr>
        <p:spPr>
          <a:xfrm>
            <a:off x="10399775" y="5877101"/>
            <a:ext cx="54534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50" b="1" dirty="0">
                <a:solidFill>
                  <a:schemeClr val="bg1"/>
                </a:solidFill>
              </a:rPr>
              <a:t>+</a:t>
            </a:r>
            <a:r>
              <a:rPr lang="id-ID" sz="1250" b="1" dirty="0">
                <a:solidFill>
                  <a:schemeClr val="bg1"/>
                </a:solidFill>
              </a:rPr>
              <a:t>95%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997931" y="5114576"/>
            <a:ext cx="1707840" cy="6214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Консолидация </a:t>
            </a:r>
          </a:p>
          <a:p>
            <a:r>
              <a:rPr lang="ru-RU" sz="1719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информации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8906424" y="4912415"/>
            <a:ext cx="1614791" cy="105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62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Снижение издержек на обработку данных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50024" y="4905297"/>
            <a:ext cx="1515818" cy="1053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62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Сокращение времени </a:t>
            </a:r>
          </a:p>
          <a:p>
            <a:r>
              <a:rPr lang="ru-RU" sz="1562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принятия </a:t>
            </a:r>
          </a:p>
          <a:p>
            <a:r>
              <a:rPr lang="ru-RU" sz="1562" dirty="0">
                <a:solidFill>
                  <a:schemeClr val="bg1"/>
                </a:solidFill>
                <a:latin typeface="Segoe UI" panose="020B0502040204020203" pitchFamily="34" charset="0"/>
                <a:ea typeface="Roboto Th" pitchFamily="2" charset="0"/>
                <a:cs typeface="Segoe UI" panose="020B0502040204020203" pitchFamily="34" charset="0"/>
              </a:rPr>
              <a:t>решений</a:t>
            </a:r>
          </a:p>
        </p:txBody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632" y="1343583"/>
            <a:ext cx="4366028" cy="2708588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0921" y="5238048"/>
            <a:ext cx="365365" cy="365365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848" y="5223991"/>
            <a:ext cx="354797" cy="354797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4158" y="5234019"/>
            <a:ext cx="350131" cy="350131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8135" y="5254620"/>
            <a:ext cx="348794" cy="34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64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B9025F626362E24896E59365AFC91190" ma:contentTypeVersion="1" ma:contentTypeDescription="Создание документа." ma:contentTypeScope="" ma:versionID="e5aa06f2de0e696e7a3fe9d19b11357d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d09884a9746cc884cefd03812ea2580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AADACF-01B5-4DD1-8484-1433BC39E8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7D1A0A2-5E71-4FE7-B206-11CE9406D072}">
  <ds:schemaRefs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15C74F49-4E4A-4480-B044-0698D9F2DD1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668</TotalTime>
  <Words>683</Words>
  <Application>Microsoft Office PowerPoint</Application>
  <PresentationFormat>Широкоэкранный</PresentationFormat>
  <Paragraphs>169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4" baseType="lpstr">
      <vt:lpstr>Arial</vt:lpstr>
      <vt:lpstr>Calibri</vt:lpstr>
      <vt:lpstr>Calibri Light</vt:lpstr>
      <vt:lpstr>Century Gothic</vt:lpstr>
      <vt:lpstr>Helvetica</vt:lpstr>
      <vt:lpstr>Roboto</vt:lpstr>
      <vt:lpstr>Roboto Bk</vt:lpstr>
      <vt:lpstr>Roboto Lt</vt:lpstr>
      <vt:lpstr>Roboto Th</vt:lpstr>
      <vt:lpstr>Segoe UI</vt:lpstr>
      <vt:lpstr>Segoe UI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aksenovaye</dc:creator>
  <cp:lastModifiedBy>Bulinova, Anna</cp:lastModifiedBy>
  <cp:revision>33</cp:revision>
  <dcterms:created xsi:type="dcterms:W3CDTF">2017-03-30T13:07:43Z</dcterms:created>
  <dcterms:modified xsi:type="dcterms:W3CDTF">2018-01-11T11:00:24Z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0x010100B9025F626362E24896E59365AFC91190</vt:lpwstr>
  </property>
</Properties>
</file>