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26"/>
  </p:notesMasterIdLst>
  <p:sldIdLst>
    <p:sldId id="257" r:id="rId5"/>
    <p:sldId id="278" r:id="rId6"/>
    <p:sldId id="277" r:id="rId7"/>
    <p:sldId id="286" r:id="rId8"/>
    <p:sldId id="279" r:id="rId9"/>
    <p:sldId id="281" r:id="rId10"/>
    <p:sldId id="285" r:id="rId11"/>
    <p:sldId id="280" r:id="rId12"/>
    <p:sldId id="282" r:id="rId13"/>
    <p:sldId id="283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  <a:srgbClr val="990033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2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63;&#1080;&#1073;&#1080;&#1082;&#1086;&#1074;&#1072;%20&#1045;&#1083;&#1077;&#1085;&#1072;\Downloads\&#1088;&#1099;&#1085;&#1086;&#1082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63;&#1080;&#1073;&#1080;&#1082;&#1086;&#1074;&#1072;%20&#1045;&#1083;&#1077;&#1085;&#1072;\Downloads\subscr_report_20170727101402.csv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63;&#1080;&#1073;&#1080;&#1082;&#1086;&#1074;&#1072;%20&#1045;&#1083;&#1077;&#1085;&#1072;\Downloads\subscr_report_20170727101402.csv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Выручка,  </a:t>
            </a:r>
            <a:r>
              <a:rPr lang="en-US" dirty="0"/>
              <a:t>US</a:t>
            </a:r>
            <a:r>
              <a:rPr lang="ru-RU" dirty="0"/>
              <a:t>$</a:t>
            </a:r>
            <a:r>
              <a:rPr lang="ru-RU" baseline="0" dirty="0"/>
              <a:t> миллиарды</a:t>
            </a:r>
            <a:endParaRPr lang="ru-RU" dirty="0"/>
          </a:p>
        </c:rich>
      </c:tx>
      <c:overlay val="0"/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[рынок.xlsx]Лист1!$F$2</c:f>
              <c:strCache>
                <c:ptCount val="1"/>
                <c:pt idx="0">
                  <c:v>Выручка,млрд $</c:v>
                </c:pt>
              </c:strCache>
            </c:strRef>
          </c:tx>
          <c:spPr>
            <a:solidFill>
              <a:srgbClr val="800000"/>
            </a:solidFill>
          </c:spPr>
          <c:invertIfNegative val="1"/>
          <c:dLbls>
            <c:spPr>
              <a:noFill/>
              <a:ln w="15875">
                <a:solidFill>
                  <a:srgbClr val="CC0000"/>
                </a:solidFill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[рынок.xlsx]Лист1!$G$1:$L$1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[рынок.xlsx]Лист1!$G$2:$L$2</c:f>
              <c:numCache>
                <c:formatCode>General</c:formatCode>
                <c:ptCount val="6"/>
                <c:pt idx="0">
                  <c:v>19.7</c:v>
                </c:pt>
                <c:pt idx="1">
                  <c:v>23.3</c:v>
                </c:pt>
                <c:pt idx="2">
                  <c:v>25.9</c:v>
                </c:pt>
                <c:pt idx="3">
                  <c:v>28.4</c:v>
                </c:pt>
                <c:pt idx="4">
                  <c:v>30.8</c:v>
                </c:pt>
                <c:pt idx="5">
                  <c:v>33.020000000000003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  <c:ext xmlns:c16="http://schemas.microsoft.com/office/drawing/2014/chart" uri="{C3380CC4-5D6E-409C-BE32-E72D297353CC}">
              <c16:uniqueId val="{00000000-D95C-462B-B2FF-A5C8E81DCD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9858544"/>
        <c:axId val="209858928"/>
      </c:barChart>
      <c:catAx>
        <c:axId val="209858544"/>
        <c:scaling>
          <c:orientation val="minMax"/>
        </c:scaling>
        <c:delete val="0"/>
        <c:axPos val="b"/>
        <c:numFmt formatCode="General" sourceLinked="1"/>
        <c:majorTickMark val="cross"/>
        <c:minorTickMark val="cross"/>
        <c:tickLblPos val="nextTo"/>
        <c:crossAx val="209858928"/>
        <c:crosses val="autoZero"/>
        <c:auto val="1"/>
        <c:lblAlgn val="ctr"/>
        <c:lblOffset val="100"/>
        <c:noMultiLvlLbl val="1"/>
      </c:catAx>
      <c:valAx>
        <c:axId val="209858928"/>
        <c:scaling>
          <c:orientation val="minMax"/>
          <c:max val="37"/>
          <c:min val="0"/>
        </c:scaling>
        <c:delete val="0"/>
        <c:axPos val="l"/>
        <c:numFmt formatCode="General" sourceLinked="1"/>
        <c:majorTickMark val="cross"/>
        <c:minorTickMark val="cross"/>
        <c:tickLblPos val="nextTo"/>
        <c:spPr>
          <a:ln w="47625">
            <a:noFill/>
          </a:ln>
        </c:spPr>
        <c:crossAx val="209858544"/>
        <c:crosses val="autoZero"/>
        <c:crossBetween val="between"/>
        <c:majorUnit val="5"/>
      </c:valAx>
      <c:spPr>
        <a:solidFill>
          <a:srgbClr val="FFFFFF"/>
        </a:solidFill>
      </c:spPr>
    </c:plotArea>
    <c:plotVisOnly val="1"/>
    <c:dispBlanksAs val="zero"/>
    <c:showDLblsOverMax val="1"/>
  </c:chart>
  <c:spPr>
    <a:solidFill>
      <a:srgbClr val="FFFFFF"/>
    </a:solidFill>
  </c:spPr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Лист1!$A$13</c:f>
              <c:strCache>
                <c:ptCount val="1"/>
                <c:pt idx="0">
                  <c:v>Оператор 1</c:v>
                </c:pt>
              </c:strCache>
            </c:strRef>
          </c:tx>
          <c:spPr>
            <a:ln w="28575" cap="rnd">
              <a:solidFill>
                <a:srgbClr val="990033"/>
              </a:solidFill>
              <a:round/>
            </a:ln>
            <a:effectLst/>
          </c:spPr>
          <c:marker>
            <c:symbol val="none"/>
          </c:marker>
          <c:cat>
            <c:numRef>
              <c:f>Лист1!$B$12:$O$12</c:f>
              <c:numCache>
                <c:formatCode>mmm\-yy</c:formatCode>
                <c:ptCount val="14"/>
                <c:pt idx="0">
                  <c:v>42370</c:v>
                </c:pt>
                <c:pt idx="1">
                  <c:v>42401</c:v>
                </c:pt>
                <c:pt idx="2">
                  <c:v>42430</c:v>
                </c:pt>
                <c:pt idx="3">
                  <c:v>42461</c:v>
                </c:pt>
                <c:pt idx="4">
                  <c:v>42491</c:v>
                </c:pt>
                <c:pt idx="5">
                  <c:v>42522</c:v>
                </c:pt>
                <c:pt idx="6">
                  <c:v>42552</c:v>
                </c:pt>
                <c:pt idx="7">
                  <c:v>42583</c:v>
                </c:pt>
                <c:pt idx="8">
                  <c:v>42614</c:v>
                </c:pt>
                <c:pt idx="9">
                  <c:v>42644</c:v>
                </c:pt>
                <c:pt idx="10">
                  <c:v>42675</c:v>
                </c:pt>
                <c:pt idx="11">
                  <c:v>42705</c:v>
                </c:pt>
                <c:pt idx="12">
                  <c:v>42736</c:v>
                </c:pt>
                <c:pt idx="13">
                  <c:v>42767</c:v>
                </c:pt>
              </c:numCache>
            </c:numRef>
          </c:cat>
          <c:val>
            <c:numRef>
              <c:f>Лист1!$B$13:$O$13</c:f>
              <c:numCache>
                <c:formatCode>General</c:formatCode>
                <c:ptCount val="14"/>
                <c:pt idx="0">
                  <c:v>8538</c:v>
                </c:pt>
                <c:pt idx="1">
                  <c:v>12078</c:v>
                </c:pt>
                <c:pt idx="2">
                  <c:v>13185</c:v>
                </c:pt>
                <c:pt idx="3">
                  <c:v>17883</c:v>
                </c:pt>
                <c:pt idx="4">
                  <c:v>18100</c:v>
                </c:pt>
                <c:pt idx="5">
                  <c:v>17162</c:v>
                </c:pt>
                <c:pt idx="6">
                  <c:v>17040</c:v>
                </c:pt>
                <c:pt idx="7">
                  <c:v>17267</c:v>
                </c:pt>
                <c:pt idx="8">
                  <c:v>19074</c:v>
                </c:pt>
                <c:pt idx="9">
                  <c:v>25363</c:v>
                </c:pt>
                <c:pt idx="10">
                  <c:v>35067</c:v>
                </c:pt>
                <c:pt idx="11">
                  <c:v>41188</c:v>
                </c:pt>
                <c:pt idx="12">
                  <c:v>43384</c:v>
                </c:pt>
                <c:pt idx="13">
                  <c:v>50237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DC8-41C9-854F-5229B1F2C2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9909256"/>
        <c:axId val="209934408"/>
      </c:lineChart>
      <c:dateAx>
        <c:axId val="209909256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9934408"/>
        <c:crosses val="autoZero"/>
        <c:auto val="1"/>
        <c:lblOffset val="100"/>
        <c:baseTimeUnit val="months"/>
      </c:dateAx>
      <c:valAx>
        <c:axId val="209934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9909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Лист1!$A$14</c:f>
              <c:strCache>
                <c:ptCount val="1"/>
                <c:pt idx="0">
                  <c:v>Оператор 2</c:v>
                </c:pt>
              </c:strCache>
            </c:strRef>
          </c:tx>
          <c:spPr>
            <a:ln w="28575" cap="rnd">
              <a:solidFill>
                <a:srgbClr val="A6A6A6"/>
              </a:solidFill>
              <a:round/>
            </a:ln>
            <a:effectLst/>
          </c:spPr>
          <c:marker>
            <c:symbol val="none"/>
          </c:marker>
          <c:cat>
            <c:numRef>
              <c:f>Лист1!$B$12:$O$12</c:f>
              <c:numCache>
                <c:formatCode>mmm\-yy</c:formatCode>
                <c:ptCount val="14"/>
                <c:pt idx="0">
                  <c:v>42370</c:v>
                </c:pt>
                <c:pt idx="1">
                  <c:v>42401</c:v>
                </c:pt>
                <c:pt idx="2">
                  <c:v>42430</c:v>
                </c:pt>
                <c:pt idx="3">
                  <c:v>42461</c:v>
                </c:pt>
                <c:pt idx="4">
                  <c:v>42491</c:v>
                </c:pt>
                <c:pt idx="5">
                  <c:v>42522</c:v>
                </c:pt>
                <c:pt idx="6">
                  <c:v>42552</c:v>
                </c:pt>
                <c:pt idx="7">
                  <c:v>42583</c:v>
                </c:pt>
                <c:pt idx="8">
                  <c:v>42614</c:v>
                </c:pt>
                <c:pt idx="9">
                  <c:v>42644</c:v>
                </c:pt>
                <c:pt idx="10">
                  <c:v>42675</c:v>
                </c:pt>
                <c:pt idx="11">
                  <c:v>42705</c:v>
                </c:pt>
                <c:pt idx="12">
                  <c:v>42736</c:v>
                </c:pt>
                <c:pt idx="13">
                  <c:v>42767</c:v>
                </c:pt>
              </c:numCache>
            </c:numRef>
          </c:cat>
          <c:val>
            <c:numRef>
              <c:f>Лист1!$B$14:$O$14</c:f>
              <c:numCache>
                <c:formatCode>General</c:formatCode>
                <c:ptCount val="14"/>
                <c:pt idx="0">
                  <c:v>136227</c:v>
                </c:pt>
                <c:pt idx="1">
                  <c:v>140388</c:v>
                </c:pt>
                <c:pt idx="2">
                  <c:v>157923</c:v>
                </c:pt>
                <c:pt idx="3">
                  <c:v>167303</c:v>
                </c:pt>
                <c:pt idx="4">
                  <c:v>149113</c:v>
                </c:pt>
                <c:pt idx="5">
                  <c:v>145146</c:v>
                </c:pt>
                <c:pt idx="6">
                  <c:v>143956</c:v>
                </c:pt>
                <c:pt idx="7">
                  <c:v>144867</c:v>
                </c:pt>
                <c:pt idx="8">
                  <c:v>154964</c:v>
                </c:pt>
                <c:pt idx="9">
                  <c:v>171194</c:v>
                </c:pt>
                <c:pt idx="10">
                  <c:v>194759</c:v>
                </c:pt>
                <c:pt idx="11">
                  <c:v>223659</c:v>
                </c:pt>
                <c:pt idx="12">
                  <c:v>249448</c:v>
                </c:pt>
                <c:pt idx="13">
                  <c:v>282407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0DB-4D49-A8B6-E0E4F1BA23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0199592"/>
        <c:axId val="210202024"/>
      </c:lineChart>
      <c:dateAx>
        <c:axId val="210199592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0202024"/>
        <c:crosses val="autoZero"/>
        <c:auto val="1"/>
        <c:lblOffset val="100"/>
        <c:baseTimeUnit val="months"/>
      </c:dateAx>
      <c:valAx>
        <c:axId val="210202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0199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8B9034-7AAA-4E48-A9A5-4DA5557FDD29}" type="doc">
      <dgm:prSet loTypeId="urn:microsoft.com/office/officeart/2005/8/layout/funnel1" loCatId="process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7D8536B4-E2AE-46C2-8369-FC24BEF8C8D1}">
      <dgm:prSet phldrT="[Текст]"/>
      <dgm:spPr>
        <a:solidFill>
          <a:srgbClr val="800000"/>
        </a:solidFill>
      </dgm:spPr>
      <dgm:t>
        <a:bodyPr/>
        <a:lstStyle/>
        <a:p>
          <a:r>
            <a:rPr lang="en-US" dirty="0"/>
            <a:t>1,000,000 </a:t>
          </a:r>
          <a:r>
            <a:rPr lang="ru-RU" dirty="0"/>
            <a:t>посещений</a:t>
          </a:r>
        </a:p>
      </dgm:t>
    </dgm:pt>
    <dgm:pt modelId="{1F4A48D1-540A-4C3A-8333-C33691C69286}" type="parTrans" cxnId="{9CE6D5E5-5EE1-4FE2-921F-E2984E287F7E}">
      <dgm:prSet/>
      <dgm:spPr/>
      <dgm:t>
        <a:bodyPr/>
        <a:lstStyle/>
        <a:p>
          <a:endParaRPr lang="ru-RU"/>
        </a:p>
      </dgm:t>
    </dgm:pt>
    <dgm:pt modelId="{46A42C83-B611-4835-89AA-F3F596706D2E}" type="sibTrans" cxnId="{9CE6D5E5-5EE1-4FE2-921F-E2984E287F7E}">
      <dgm:prSet/>
      <dgm:spPr/>
      <dgm:t>
        <a:bodyPr/>
        <a:lstStyle/>
        <a:p>
          <a:endParaRPr lang="ru-RU"/>
        </a:p>
      </dgm:t>
    </dgm:pt>
    <dgm:pt modelId="{ABEE8183-CFA8-4E91-B14A-592E4E0C1841}">
      <dgm:prSet phldrT="[Текст]"/>
      <dgm:spPr>
        <a:solidFill>
          <a:srgbClr val="CC0000"/>
        </a:solidFill>
      </dgm:spPr>
      <dgm:t>
        <a:bodyPr/>
        <a:lstStyle/>
        <a:p>
          <a:r>
            <a:rPr lang="en-US" dirty="0"/>
            <a:t>10,000 </a:t>
          </a:r>
          <a:r>
            <a:rPr lang="ru-RU" dirty="0"/>
            <a:t>активаций</a:t>
          </a:r>
        </a:p>
      </dgm:t>
    </dgm:pt>
    <dgm:pt modelId="{F3C8F9CB-AA29-4630-B66C-081CD46FE928}" type="parTrans" cxnId="{7B22D2A5-5266-4522-8372-A9760797EE92}">
      <dgm:prSet/>
      <dgm:spPr/>
      <dgm:t>
        <a:bodyPr/>
        <a:lstStyle/>
        <a:p>
          <a:endParaRPr lang="ru-RU"/>
        </a:p>
      </dgm:t>
    </dgm:pt>
    <dgm:pt modelId="{B3E7D649-81A3-4FA8-9881-C4CC9B1B28B9}" type="sibTrans" cxnId="{7B22D2A5-5266-4522-8372-A9760797EE92}">
      <dgm:prSet/>
      <dgm:spPr/>
      <dgm:t>
        <a:bodyPr/>
        <a:lstStyle/>
        <a:p>
          <a:endParaRPr lang="ru-RU"/>
        </a:p>
      </dgm:t>
    </dgm:pt>
    <dgm:pt modelId="{8D28F6D9-8393-4750-B4A9-76FAC7425D38}">
      <dgm:prSet phldrT="[Текст]"/>
      <dgm:spPr>
        <a:gradFill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en-US" dirty="0"/>
            <a:t>9,000 </a:t>
          </a:r>
          <a:r>
            <a:rPr lang="ru-RU" dirty="0"/>
            <a:t>платных продлений</a:t>
          </a:r>
        </a:p>
      </dgm:t>
    </dgm:pt>
    <dgm:pt modelId="{A991C11B-8AF8-41F3-86C9-23A7A9802080}" type="parTrans" cxnId="{8A96F6DB-B4CE-489E-8D40-DED7DCCD6D34}">
      <dgm:prSet/>
      <dgm:spPr/>
      <dgm:t>
        <a:bodyPr/>
        <a:lstStyle/>
        <a:p>
          <a:endParaRPr lang="ru-RU"/>
        </a:p>
      </dgm:t>
    </dgm:pt>
    <dgm:pt modelId="{A18A68A5-C0D5-45C0-83B5-3C92B425A795}" type="sibTrans" cxnId="{8A96F6DB-B4CE-489E-8D40-DED7DCCD6D34}">
      <dgm:prSet/>
      <dgm:spPr/>
      <dgm:t>
        <a:bodyPr/>
        <a:lstStyle/>
        <a:p>
          <a:endParaRPr lang="ru-RU"/>
        </a:p>
      </dgm:t>
    </dgm:pt>
    <dgm:pt modelId="{4E18F550-1E3E-4C5C-B185-C53D97D88EDD}">
      <dgm:prSet phldrT="[Текст]" custT="1"/>
      <dgm:spPr/>
      <dgm:t>
        <a:bodyPr/>
        <a:lstStyle/>
        <a:p>
          <a:r>
            <a:rPr lang="ru-RU" sz="2000" b="1" i="0" u="none" dirty="0"/>
            <a:t>12 510 000 ₽ выручка</a:t>
          </a:r>
          <a:endParaRPr lang="en-US" sz="2000" b="1" i="0" u="none" dirty="0"/>
        </a:p>
        <a:p>
          <a:r>
            <a:rPr lang="ru-RU" sz="1200" b="0" i="0" u="none" dirty="0"/>
            <a:t>за</a:t>
          </a:r>
          <a:r>
            <a:rPr lang="en-US" sz="1200" b="0" i="0" u="none" dirty="0"/>
            <a:t> </a:t>
          </a:r>
          <a:r>
            <a:rPr lang="en-US" sz="1200" b="0" i="0" u="none" dirty="0" err="1"/>
            <a:t>LifeTime</a:t>
          </a:r>
          <a:endParaRPr lang="ru-RU" sz="1200" dirty="0"/>
        </a:p>
      </dgm:t>
    </dgm:pt>
    <dgm:pt modelId="{9B710035-4367-41F9-BC04-88DCA724C651}" type="sibTrans" cxnId="{4DC647C9-2B46-4DD3-AD6C-95DA03E1D758}">
      <dgm:prSet/>
      <dgm:spPr/>
      <dgm:t>
        <a:bodyPr/>
        <a:lstStyle/>
        <a:p>
          <a:endParaRPr lang="ru-RU"/>
        </a:p>
      </dgm:t>
    </dgm:pt>
    <dgm:pt modelId="{144E9F7C-99C3-43DE-B267-A8A477A6FA3F}" type="parTrans" cxnId="{4DC647C9-2B46-4DD3-AD6C-95DA03E1D758}">
      <dgm:prSet/>
      <dgm:spPr/>
      <dgm:t>
        <a:bodyPr/>
        <a:lstStyle/>
        <a:p>
          <a:endParaRPr lang="ru-RU"/>
        </a:p>
      </dgm:t>
    </dgm:pt>
    <dgm:pt modelId="{DDBF0CB4-B54D-4DF5-84FC-0E45AD072C2D}" type="pres">
      <dgm:prSet presAssocID="{D68B9034-7AAA-4E48-A9A5-4DA5557FDD29}" presName="Name0" presStyleCnt="0">
        <dgm:presLayoutVars>
          <dgm:chMax val="4"/>
          <dgm:resizeHandles val="exact"/>
        </dgm:presLayoutVars>
      </dgm:prSet>
      <dgm:spPr/>
    </dgm:pt>
    <dgm:pt modelId="{BF1CF16B-C285-4B60-96BB-1CB4112B38A2}" type="pres">
      <dgm:prSet presAssocID="{D68B9034-7AAA-4E48-A9A5-4DA5557FDD29}" presName="ellipse" presStyleLbl="trBgShp" presStyleIdx="0" presStyleCnt="1" custScaleX="97235" custScaleY="115681" custLinFactNeighborX="-304" custLinFactNeighborY="7133"/>
      <dgm:spPr/>
    </dgm:pt>
    <dgm:pt modelId="{0625A826-6889-4B4F-A0CE-628B6481CA01}" type="pres">
      <dgm:prSet presAssocID="{D68B9034-7AAA-4E48-A9A5-4DA5557FDD29}" presName="arrow1" presStyleLbl="fgShp" presStyleIdx="0" presStyleCnt="1" custLinFactNeighborX="-3436" custLinFactNeighborY="17157"/>
      <dgm:spPr>
        <a:gradFill rotWithShape="0">
          <a:gsLst>
            <a:gs pos="0">
              <a:schemeClr val="bg2">
                <a:lumMod val="75000"/>
              </a:schemeClr>
            </a:gs>
            <a:gs pos="50000">
              <a:schemeClr val="accent3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</dgm:pt>
    <dgm:pt modelId="{D90F04DE-F6C0-4B99-A163-5161F43CC9C1}" type="pres">
      <dgm:prSet presAssocID="{D68B9034-7AAA-4E48-A9A5-4DA5557FDD29}" presName="rectangle" presStyleLbl="revTx" presStyleIdx="0" presStyleCnt="1">
        <dgm:presLayoutVars>
          <dgm:bulletEnabled val="1"/>
        </dgm:presLayoutVars>
      </dgm:prSet>
      <dgm:spPr/>
    </dgm:pt>
    <dgm:pt modelId="{FCC51858-FCDA-4851-AFC1-E32CE1D38EAF}" type="pres">
      <dgm:prSet presAssocID="{ABEE8183-CFA8-4E91-B14A-592E4E0C1841}" presName="item1" presStyleLbl="node1" presStyleIdx="0" presStyleCnt="3" custLinFactNeighborX="-956">
        <dgm:presLayoutVars>
          <dgm:bulletEnabled val="1"/>
        </dgm:presLayoutVars>
      </dgm:prSet>
      <dgm:spPr/>
    </dgm:pt>
    <dgm:pt modelId="{0A2AB750-2DB9-47D4-B7D7-FE8F951EE537}" type="pres">
      <dgm:prSet presAssocID="{8D28F6D9-8393-4750-B4A9-76FAC7425D38}" presName="item2" presStyleLbl="node1" presStyleIdx="1" presStyleCnt="3">
        <dgm:presLayoutVars>
          <dgm:bulletEnabled val="1"/>
        </dgm:presLayoutVars>
      </dgm:prSet>
      <dgm:spPr/>
    </dgm:pt>
    <dgm:pt modelId="{0A06EA25-730B-4E6D-9C44-1DDC74E23CA3}" type="pres">
      <dgm:prSet presAssocID="{4E18F550-1E3E-4C5C-B185-C53D97D88EDD}" presName="item3" presStyleLbl="node1" presStyleIdx="2" presStyleCnt="3">
        <dgm:presLayoutVars>
          <dgm:bulletEnabled val="1"/>
        </dgm:presLayoutVars>
      </dgm:prSet>
      <dgm:spPr/>
    </dgm:pt>
    <dgm:pt modelId="{740535C8-6FE4-43D1-958E-641D028ED2FF}" type="pres">
      <dgm:prSet presAssocID="{D68B9034-7AAA-4E48-A9A5-4DA5557FDD29}" presName="funnel" presStyleLbl="trAlignAcc1" presStyleIdx="0" presStyleCnt="1" custFlipHor="1" custScaleX="97721" custScaleY="104476" custLinFactNeighborX="-317" custLinFactNeighborY="3014"/>
      <dgm:spPr>
        <a:ln>
          <a:solidFill>
            <a:srgbClr val="800000"/>
          </a:solidFill>
        </a:ln>
      </dgm:spPr>
    </dgm:pt>
  </dgm:ptLst>
  <dgm:cxnLst>
    <dgm:cxn modelId="{D621FA27-471E-4001-9A4A-E2FC8C0AFBC8}" type="presOf" srcId="{7D8536B4-E2AE-46C2-8369-FC24BEF8C8D1}" destId="{0A06EA25-730B-4E6D-9C44-1DDC74E23CA3}" srcOrd="0" destOrd="0" presId="urn:microsoft.com/office/officeart/2005/8/layout/funnel1"/>
    <dgm:cxn modelId="{FD628A5B-4095-45CC-B1B6-5010C79D79AC}" type="presOf" srcId="{8D28F6D9-8393-4750-B4A9-76FAC7425D38}" destId="{FCC51858-FCDA-4851-AFC1-E32CE1D38EAF}" srcOrd="0" destOrd="0" presId="urn:microsoft.com/office/officeart/2005/8/layout/funnel1"/>
    <dgm:cxn modelId="{7B22D2A5-5266-4522-8372-A9760797EE92}" srcId="{D68B9034-7AAA-4E48-A9A5-4DA5557FDD29}" destId="{ABEE8183-CFA8-4E91-B14A-592E4E0C1841}" srcOrd="1" destOrd="0" parTransId="{F3C8F9CB-AA29-4630-B66C-081CD46FE928}" sibTransId="{B3E7D649-81A3-4FA8-9881-C4CC9B1B28B9}"/>
    <dgm:cxn modelId="{4DC647C9-2B46-4DD3-AD6C-95DA03E1D758}" srcId="{D68B9034-7AAA-4E48-A9A5-4DA5557FDD29}" destId="{4E18F550-1E3E-4C5C-B185-C53D97D88EDD}" srcOrd="3" destOrd="0" parTransId="{144E9F7C-99C3-43DE-B267-A8A477A6FA3F}" sibTransId="{9B710035-4367-41F9-BC04-88DCA724C651}"/>
    <dgm:cxn modelId="{8A96F6DB-B4CE-489E-8D40-DED7DCCD6D34}" srcId="{D68B9034-7AAA-4E48-A9A5-4DA5557FDD29}" destId="{8D28F6D9-8393-4750-B4A9-76FAC7425D38}" srcOrd="2" destOrd="0" parTransId="{A991C11B-8AF8-41F3-86C9-23A7A9802080}" sibTransId="{A18A68A5-C0D5-45C0-83B5-3C92B425A795}"/>
    <dgm:cxn modelId="{9CE6D5E5-5EE1-4FE2-921F-E2984E287F7E}" srcId="{D68B9034-7AAA-4E48-A9A5-4DA5557FDD29}" destId="{7D8536B4-E2AE-46C2-8369-FC24BEF8C8D1}" srcOrd="0" destOrd="0" parTransId="{1F4A48D1-540A-4C3A-8333-C33691C69286}" sibTransId="{46A42C83-B611-4835-89AA-F3F596706D2E}"/>
    <dgm:cxn modelId="{EBFAA7E7-6964-4A36-8BEF-8FE75EA69DB4}" type="presOf" srcId="{D68B9034-7AAA-4E48-A9A5-4DA5557FDD29}" destId="{DDBF0CB4-B54D-4DF5-84FC-0E45AD072C2D}" srcOrd="0" destOrd="0" presId="urn:microsoft.com/office/officeart/2005/8/layout/funnel1"/>
    <dgm:cxn modelId="{E56FFEF6-C839-405D-88EA-B56943A31EA5}" type="presOf" srcId="{ABEE8183-CFA8-4E91-B14A-592E4E0C1841}" destId="{0A2AB750-2DB9-47D4-B7D7-FE8F951EE537}" srcOrd="0" destOrd="0" presId="urn:microsoft.com/office/officeart/2005/8/layout/funnel1"/>
    <dgm:cxn modelId="{5E0522FF-CE95-4EAF-90F9-86FA7BE6F8FA}" type="presOf" srcId="{4E18F550-1E3E-4C5C-B185-C53D97D88EDD}" destId="{D90F04DE-F6C0-4B99-A163-5161F43CC9C1}" srcOrd="0" destOrd="0" presId="urn:microsoft.com/office/officeart/2005/8/layout/funnel1"/>
    <dgm:cxn modelId="{B109416E-11B4-40E0-B33E-BDBCB9B086DD}" type="presParOf" srcId="{DDBF0CB4-B54D-4DF5-84FC-0E45AD072C2D}" destId="{BF1CF16B-C285-4B60-96BB-1CB4112B38A2}" srcOrd="0" destOrd="0" presId="urn:microsoft.com/office/officeart/2005/8/layout/funnel1"/>
    <dgm:cxn modelId="{0A12977E-623F-4A06-AF2D-C413D3422362}" type="presParOf" srcId="{DDBF0CB4-B54D-4DF5-84FC-0E45AD072C2D}" destId="{0625A826-6889-4B4F-A0CE-628B6481CA01}" srcOrd="1" destOrd="0" presId="urn:microsoft.com/office/officeart/2005/8/layout/funnel1"/>
    <dgm:cxn modelId="{1A928F5E-FECB-4353-9B05-A0D593107927}" type="presParOf" srcId="{DDBF0CB4-B54D-4DF5-84FC-0E45AD072C2D}" destId="{D90F04DE-F6C0-4B99-A163-5161F43CC9C1}" srcOrd="2" destOrd="0" presId="urn:microsoft.com/office/officeart/2005/8/layout/funnel1"/>
    <dgm:cxn modelId="{11ABE755-C283-4DA6-9EFF-51BE695DA742}" type="presParOf" srcId="{DDBF0CB4-B54D-4DF5-84FC-0E45AD072C2D}" destId="{FCC51858-FCDA-4851-AFC1-E32CE1D38EAF}" srcOrd="3" destOrd="0" presId="urn:microsoft.com/office/officeart/2005/8/layout/funnel1"/>
    <dgm:cxn modelId="{E299D664-C0A2-45ED-89C5-A1680ECC7D13}" type="presParOf" srcId="{DDBF0CB4-B54D-4DF5-84FC-0E45AD072C2D}" destId="{0A2AB750-2DB9-47D4-B7D7-FE8F951EE537}" srcOrd="4" destOrd="0" presId="urn:microsoft.com/office/officeart/2005/8/layout/funnel1"/>
    <dgm:cxn modelId="{F90B630E-8D95-460F-8E43-E076C623C75B}" type="presParOf" srcId="{DDBF0CB4-B54D-4DF5-84FC-0E45AD072C2D}" destId="{0A06EA25-730B-4E6D-9C44-1DDC74E23CA3}" srcOrd="5" destOrd="0" presId="urn:microsoft.com/office/officeart/2005/8/layout/funnel1"/>
    <dgm:cxn modelId="{1D22D78D-CA1E-4692-8E03-931A5FBEF03C}" type="presParOf" srcId="{DDBF0CB4-B54D-4DF5-84FC-0E45AD072C2D}" destId="{740535C8-6FE4-43D1-958E-641D028ED2FF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1CF16B-C285-4B60-96BB-1CB4112B38A2}">
      <dsp:nvSpPr>
        <dsp:cNvPr id="0" name=""/>
        <dsp:cNvSpPr/>
      </dsp:nvSpPr>
      <dsp:spPr>
        <a:xfrm>
          <a:off x="1391414" y="231192"/>
          <a:ext cx="3899666" cy="1611221"/>
        </a:xfrm>
        <a:prstGeom prst="ellipse">
          <a:avLst/>
        </a:prstGeom>
        <a:solidFill>
          <a:schemeClr val="accent2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25A826-6889-4B4F-A0CE-628B6481CA01}">
      <dsp:nvSpPr>
        <dsp:cNvPr id="0" name=""/>
        <dsp:cNvSpPr/>
      </dsp:nvSpPr>
      <dsp:spPr>
        <a:xfrm>
          <a:off x="2944332" y="3736920"/>
          <a:ext cx="777239" cy="497433"/>
        </a:xfrm>
        <a:prstGeom prst="downArrow">
          <a:avLst/>
        </a:prstGeom>
        <a:gradFill rotWithShape="0">
          <a:gsLst>
            <a:gs pos="0">
              <a:schemeClr val="bg2">
                <a:lumMod val="75000"/>
              </a:schemeClr>
            </a:gs>
            <a:gs pos="50000">
              <a:schemeClr val="accent3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90F04DE-F6C0-4B99-A163-5161F43CC9C1}">
      <dsp:nvSpPr>
        <dsp:cNvPr id="0" name=""/>
        <dsp:cNvSpPr/>
      </dsp:nvSpPr>
      <dsp:spPr>
        <a:xfrm>
          <a:off x="1494282" y="4049522"/>
          <a:ext cx="3730752" cy="9326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0" u="none" kern="1200" dirty="0"/>
            <a:t>12 510 000 ₽ выручка</a:t>
          </a:r>
          <a:endParaRPr lang="en-US" sz="2000" b="1" i="0" u="none" kern="1200" dirty="0"/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i="0" u="none" kern="1200" dirty="0"/>
            <a:t>за</a:t>
          </a:r>
          <a:r>
            <a:rPr lang="en-US" sz="1200" b="0" i="0" u="none" kern="1200" dirty="0"/>
            <a:t> </a:t>
          </a:r>
          <a:r>
            <a:rPr lang="en-US" sz="1200" b="0" i="0" u="none" kern="1200" dirty="0" err="1"/>
            <a:t>LifeTime</a:t>
          </a:r>
          <a:endParaRPr lang="ru-RU" sz="1200" kern="1200" dirty="0"/>
        </a:p>
      </dsp:txBody>
      <dsp:txXfrm>
        <a:off x="1494282" y="4049522"/>
        <a:ext cx="3730752" cy="932688"/>
      </dsp:txXfrm>
    </dsp:sp>
    <dsp:sp modelId="{FCC51858-FCDA-4851-AFC1-E32CE1D38EAF}">
      <dsp:nvSpPr>
        <dsp:cNvPr id="0" name=""/>
        <dsp:cNvSpPr/>
      </dsp:nvSpPr>
      <dsp:spPr>
        <a:xfrm>
          <a:off x="2792888" y="1741430"/>
          <a:ext cx="1399032" cy="1399032"/>
        </a:xfrm>
        <a:prstGeom prst="ellipse">
          <a:avLst/>
        </a:prstGeom>
        <a:gradFill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9,000 </a:t>
          </a:r>
          <a:r>
            <a:rPr lang="ru-RU" sz="1500" kern="1200" dirty="0"/>
            <a:t>платных продлений</a:t>
          </a:r>
        </a:p>
      </dsp:txBody>
      <dsp:txXfrm>
        <a:off x="2997771" y="1946313"/>
        <a:ext cx="989266" cy="989266"/>
      </dsp:txXfrm>
    </dsp:sp>
    <dsp:sp modelId="{0A2AB750-2DB9-47D4-B7D7-FE8F951EE537}">
      <dsp:nvSpPr>
        <dsp:cNvPr id="0" name=""/>
        <dsp:cNvSpPr/>
      </dsp:nvSpPr>
      <dsp:spPr>
        <a:xfrm>
          <a:off x="1805178" y="691845"/>
          <a:ext cx="1399032" cy="1399032"/>
        </a:xfrm>
        <a:prstGeom prst="ellipse">
          <a:avLst/>
        </a:prstGeom>
        <a:solidFill>
          <a:srgbClr val="CC0000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10,000 </a:t>
          </a:r>
          <a:r>
            <a:rPr lang="ru-RU" sz="1500" kern="1200" dirty="0"/>
            <a:t>активаций</a:t>
          </a:r>
        </a:p>
      </dsp:txBody>
      <dsp:txXfrm>
        <a:off x="2010061" y="896728"/>
        <a:ext cx="989266" cy="989266"/>
      </dsp:txXfrm>
    </dsp:sp>
    <dsp:sp modelId="{0A06EA25-730B-4E6D-9C44-1DDC74E23CA3}">
      <dsp:nvSpPr>
        <dsp:cNvPr id="0" name=""/>
        <dsp:cNvSpPr/>
      </dsp:nvSpPr>
      <dsp:spPr>
        <a:xfrm>
          <a:off x="3235299" y="353590"/>
          <a:ext cx="1399032" cy="1399032"/>
        </a:xfrm>
        <a:prstGeom prst="ellipse">
          <a:avLst/>
        </a:prstGeom>
        <a:solidFill>
          <a:srgbClr val="800000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1,000,000 </a:t>
          </a:r>
          <a:r>
            <a:rPr lang="ru-RU" sz="1500" kern="1200" dirty="0"/>
            <a:t>посещений</a:t>
          </a:r>
        </a:p>
      </dsp:txBody>
      <dsp:txXfrm>
        <a:off x="3440182" y="558473"/>
        <a:ext cx="989266" cy="989266"/>
      </dsp:txXfrm>
    </dsp:sp>
    <dsp:sp modelId="{740535C8-6FE4-43D1-958E-641D028ED2FF}">
      <dsp:nvSpPr>
        <dsp:cNvPr id="0" name=""/>
        <dsp:cNvSpPr/>
      </dsp:nvSpPr>
      <dsp:spPr>
        <a:xfrm flipH="1">
          <a:off x="1219185" y="97074"/>
          <a:ext cx="4253349" cy="3637891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80000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3326C3-8545-4F13-9F33-9B3B5119ABC5}" type="datetimeFigureOut">
              <a:rPr lang="ru-RU" smtClean="0"/>
              <a:t>06.11.2017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60737-485D-470A-8278-F4FCA36C3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94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9C6BA67-5A23-43A3-97E2-C9071458D213}" type="slidenum">
              <a:rPr lang="ru-RU" altLang="ru-RU" sz="1200" smtClean="0">
                <a:latin typeface="Calibri" panose="020F0502020204030204" pitchFamily="34" charset="0"/>
              </a:rPr>
              <a:pPr/>
              <a:t>1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232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60737-485D-470A-8278-F4FCA36C35C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16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4860" y="250693"/>
            <a:ext cx="9144000" cy="672254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rgbClr val="990033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860" y="1414313"/>
            <a:ext cx="11525428" cy="3790075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2082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внутренний_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8"/>
          <p:cNvSpPr>
            <a:spLocks noGrp="1"/>
          </p:cNvSpPr>
          <p:nvPr>
            <p:ph type="title"/>
          </p:nvPr>
        </p:nvSpPr>
        <p:spPr>
          <a:xfrm>
            <a:off x="335361" y="188640"/>
            <a:ext cx="8736971" cy="5760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>
              <a:defRPr sz="3200" b="0">
                <a:solidFill>
                  <a:srgbClr val="902039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20"/>
          <a:stretch/>
        </p:blipFill>
        <p:spPr>
          <a:xfrm>
            <a:off x="305846" y="6507390"/>
            <a:ext cx="7680176" cy="2160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776" y="6475567"/>
            <a:ext cx="1268110" cy="24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887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352" y="116632"/>
            <a:ext cx="10972800" cy="778098"/>
          </a:xfrm>
        </p:spPr>
        <p:txBody>
          <a:bodyPr>
            <a:noAutofit/>
          </a:bodyPr>
          <a:lstStyle>
            <a:lvl1pPr algn="l">
              <a:defRPr sz="3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352" y="1340768"/>
            <a:ext cx="10972800" cy="4525963"/>
          </a:xfrm>
        </p:spPr>
        <p:txBody>
          <a:bodyPr/>
          <a:lstStyle>
            <a:lvl1pPr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2pPr>
            <a:lvl3pPr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3pPr>
            <a:lvl4pPr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4pPr>
            <a:lvl5pPr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20"/>
          <a:stretch/>
        </p:blipFill>
        <p:spPr>
          <a:xfrm>
            <a:off x="305846" y="6507390"/>
            <a:ext cx="7680176" cy="2160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776" y="6475567"/>
            <a:ext cx="1268110" cy="24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066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846" y="348033"/>
            <a:ext cx="10515600" cy="8056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846" y="180853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20"/>
          <a:stretch/>
        </p:blipFill>
        <p:spPr>
          <a:xfrm>
            <a:off x="305846" y="6507390"/>
            <a:ext cx="7680176" cy="2160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776" y="6475567"/>
            <a:ext cx="1268110" cy="24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591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990033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lum bright="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64" b="2750"/>
          <a:stretch/>
        </p:blipFill>
        <p:spPr>
          <a:xfrm>
            <a:off x="0" y="-27384"/>
            <a:ext cx="12192000" cy="689478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31604" y="1340768"/>
            <a:ext cx="7128792" cy="3600400"/>
          </a:xfrm>
          <a:prstGeom prst="rect">
            <a:avLst/>
          </a:prstGeom>
          <a:solidFill>
            <a:schemeClr val="tx1">
              <a:lumMod val="85000"/>
              <a:lumOff val="1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955" y="1832781"/>
            <a:ext cx="4673317" cy="8959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47333" y="3388991"/>
            <a:ext cx="64973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Антивирус по подписке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2017</a:t>
            </a:r>
          </a:p>
        </p:txBody>
      </p:sp>
    </p:spTree>
    <p:extLst>
      <p:ext uri="{BB962C8B-B14F-4D97-AF65-F5344CB8AC3E}">
        <p14:creationId xmlns:p14="http://schemas.microsoft.com/office/powerpoint/2010/main" val="346174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9900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Интеграция </a:t>
            </a:r>
            <a:r>
              <a:rPr lang="en-US" dirty="0">
                <a:solidFill>
                  <a:srgbClr val="9900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iframe</a:t>
            </a:r>
            <a:endParaRPr lang="ru-RU" dirty="0">
              <a:solidFill>
                <a:srgbClr val="9900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5360" y="1074793"/>
            <a:ext cx="108427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Iframe </a:t>
            </a: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интеграция – самый просто вариант для партнера: он более гибкий и требует меньше времени на реализацию</a:t>
            </a: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65546" y="5831351"/>
            <a:ext cx="38782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Пример верстки каталога антивирусов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21265" y="5831351"/>
            <a:ext cx="45021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Пример верстки панели управления подпиской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721" y="2256968"/>
            <a:ext cx="5273995" cy="334631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outerShdw blurRad="330200" dist="50800" dir="5400000" sx="102000" sy="102000" algn="ctr" rotWithShape="0">
              <a:schemeClr val="bg2"/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818" y="2338989"/>
            <a:ext cx="5580778" cy="2846859"/>
          </a:xfrm>
          <a:prstGeom prst="rect">
            <a:avLst/>
          </a:prstGeom>
          <a:effectLst>
            <a:outerShdw blurRad="330200" dist="50800" dir="5400000" sx="102000" sy="102000" algn="ctr" rotWithShape="0">
              <a:schemeClr val="bg2"/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9170126" y="6369583"/>
            <a:ext cx="461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263626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9900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Аналитика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40" y="2811557"/>
            <a:ext cx="1131911" cy="11319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60" y="1128336"/>
            <a:ext cx="1112808" cy="11128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22" y="4513881"/>
            <a:ext cx="1127349" cy="112734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238374" y="1207686"/>
            <a:ext cx="92392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990033"/>
              </a:buClr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Отслеживание основных показателей  с помощью встроенного в платформу модуля бизнес-аналитики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38374" y="2904093"/>
            <a:ext cx="91440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990033"/>
              </a:buClr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Подготовка всех аналитических срезов в кратчайшие сроки по запросу партнера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85998" y="4600501"/>
            <a:ext cx="91440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990033"/>
              </a:buClr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Создание партнерской панели отчетности с доступами для сотрудников компании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084907" y="6391469"/>
            <a:ext cx="51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4089803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0"/>
          <a:stretch/>
        </p:blipFill>
        <p:spPr>
          <a:xfrm>
            <a:off x="1" y="-30501"/>
            <a:ext cx="12192000" cy="6888501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54326" y="2753462"/>
            <a:ext cx="7819853" cy="778098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pPr algn="ctr"/>
            <a:r>
              <a:rPr lang="ru-RU" dirty="0"/>
              <a:t>Маркетинговые возможности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084907" y="6378292"/>
            <a:ext cx="581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5717140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Телемаркетинг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6552" y="1605872"/>
            <a:ext cx="11009168" cy="2952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Исходящий </a:t>
            </a:r>
            <a:r>
              <a:rPr lang="ru-RU" sz="28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телемаркетинг</a:t>
            </a: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 – один из самых эффективных каналов продвижения </a:t>
            </a:r>
            <a:r>
              <a:rPr lang="en-US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VAS-</a:t>
            </a: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услуг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Антивирус по подписке презентуется как уникальное предложение от компании, которая заботится о безопасности своих клиентов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В подарок клиенту предлагается 1 месяц бесплатного пользования услугой (</a:t>
            </a:r>
            <a:r>
              <a:rPr lang="ru-RU" sz="28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триальный</a:t>
            </a: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 период)</a:t>
            </a:r>
          </a:p>
          <a:p>
            <a:pPr>
              <a:buClr>
                <a:srgbClr val="990033"/>
              </a:buClr>
            </a:pP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84907" y="6391469"/>
            <a:ext cx="51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826573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3352" y="116632"/>
            <a:ext cx="11578128" cy="778098"/>
          </a:xfrm>
        </p:spPr>
        <p:txBody>
          <a:bodyPr/>
          <a:lstStyle/>
          <a:p>
            <a:r>
              <a:rPr lang="ru-RU" dirty="0"/>
              <a:t>Успешный опыт запуска </a:t>
            </a:r>
            <a:r>
              <a:rPr lang="ru-RU" dirty="0" err="1"/>
              <a:t>Телемаркетинга</a:t>
            </a:r>
            <a:r>
              <a:rPr lang="ru-RU" dirty="0"/>
              <a:t> у операторов связи</a:t>
            </a: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/>
          </p:nvPr>
        </p:nvGraphicFramePr>
        <p:xfrm>
          <a:off x="263352" y="2557518"/>
          <a:ext cx="5619288" cy="3325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/>
          </p:nvPr>
        </p:nvGraphicFramePr>
        <p:xfrm>
          <a:off x="6052416" y="2587998"/>
          <a:ext cx="5789064" cy="3294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Объект 2"/>
          <p:cNvSpPr txBox="1">
            <a:spLocks/>
          </p:cNvSpPr>
          <p:nvPr/>
        </p:nvSpPr>
        <p:spPr>
          <a:xfrm>
            <a:off x="263352" y="1196728"/>
            <a:ext cx="11578128" cy="1089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/>
              <a:t>Запуск канала продаж «</a:t>
            </a:r>
            <a:r>
              <a:rPr lang="ru-RU" dirty="0" err="1"/>
              <a:t>Телемаркетинг</a:t>
            </a:r>
            <a:r>
              <a:rPr lang="ru-RU" dirty="0"/>
              <a:t>» позволяет увеличить базу активных подписок на антивирус  вдвое за 5 месяцев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084907" y="6391469"/>
            <a:ext cx="51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1700749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Варианты организации Исходящего </a:t>
            </a:r>
            <a:r>
              <a:rPr lang="ru-RU" dirty="0" err="1"/>
              <a:t>Телемаркетинга</a:t>
            </a:r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85271" y="1386488"/>
            <a:ext cx="1057595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0033"/>
              </a:buClr>
            </a:pPr>
            <a:r>
              <a:rPr lang="ru-RU" dirty="0"/>
              <a:t>Услуга «</a:t>
            </a:r>
            <a:r>
              <a:rPr lang="ru-RU" dirty="0" err="1"/>
              <a:t>Телемаркетинг</a:t>
            </a:r>
            <a:r>
              <a:rPr lang="ru-RU" dirty="0"/>
              <a:t>» предоставляется </a:t>
            </a:r>
            <a:r>
              <a:rPr lang="en-US" dirty="0" err="1"/>
              <a:t>Softline</a:t>
            </a:r>
            <a:r>
              <a:rPr lang="en-US" dirty="0"/>
              <a:t> </a:t>
            </a:r>
            <a:r>
              <a:rPr lang="ru-RU" dirty="0"/>
              <a:t>силами выбранного </a:t>
            </a:r>
            <a:r>
              <a:rPr lang="en-US" dirty="0"/>
              <a:t>call-</a:t>
            </a:r>
            <a:r>
              <a:rPr lang="ru-RU" dirty="0"/>
              <a:t>центра. Партнер заключает договор с </a:t>
            </a:r>
            <a:r>
              <a:rPr lang="en-US" dirty="0" err="1"/>
              <a:t>Softline</a:t>
            </a:r>
            <a:endParaRPr lang="ru-RU" dirty="0"/>
          </a:p>
          <a:p>
            <a:pPr>
              <a:buClr>
                <a:srgbClr val="990033"/>
              </a:buClr>
            </a:pPr>
            <a:r>
              <a:rPr lang="ru-RU" dirty="0"/>
              <a:t>Услуга «</a:t>
            </a:r>
            <a:r>
              <a:rPr lang="ru-RU" dirty="0" err="1"/>
              <a:t>Телемаркетинг</a:t>
            </a:r>
            <a:r>
              <a:rPr lang="ru-RU" dirty="0"/>
              <a:t>» предоставляется выбранным </a:t>
            </a:r>
            <a:r>
              <a:rPr lang="en-US" dirty="0"/>
              <a:t>call-</a:t>
            </a:r>
            <a:r>
              <a:rPr lang="ru-RU" dirty="0"/>
              <a:t>центром по прямому договору с партнером. </a:t>
            </a:r>
            <a:r>
              <a:rPr lang="en-US" dirty="0" err="1"/>
              <a:t>Softline</a:t>
            </a:r>
            <a:r>
              <a:rPr lang="en-US" dirty="0"/>
              <a:t> </a:t>
            </a:r>
            <a:r>
              <a:rPr lang="ru-RU" dirty="0"/>
              <a:t>организует все необходимые работы и обеспечит контроль качества</a:t>
            </a:r>
          </a:p>
          <a:p>
            <a:pPr>
              <a:buClr>
                <a:srgbClr val="990033"/>
              </a:buClr>
            </a:pPr>
            <a:r>
              <a:rPr lang="ru-RU" dirty="0" err="1"/>
              <a:t>Телемаркетинг</a:t>
            </a:r>
            <a:r>
              <a:rPr lang="ru-RU" dirty="0"/>
              <a:t> осуществляется силами внутреннего </a:t>
            </a:r>
            <a:r>
              <a:rPr lang="en-US" dirty="0"/>
              <a:t>call-</a:t>
            </a:r>
            <a:r>
              <a:rPr lang="ru-RU" dirty="0"/>
              <a:t>центра партнера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084907" y="6391469"/>
            <a:ext cx="51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9132472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Телемаркетинг</a:t>
            </a:r>
            <a:r>
              <a:rPr lang="ru-RU" dirty="0"/>
              <a:t> от </a:t>
            </a:r>
            <a:r>
              <a:rPr lang="en-US" dirty="0" err="1"/>
              <a:t>Softline</a:t>
            </a:r>
            <a:endParaRPr lang="ru-RU" dirty="0"/>
          </a:p>
        </p:txBody>
      </p:sp>
      <p:sp>
        <p:nvSpPr>
          <p:cNvPr id="4" name="Пятиугольник 3"/>
          <p:cNvSpPr/>
          <p:nvPr/>
        </p:nvSpPr>
        <p:spPr>
          <a:xfrm>
            <a:off x="449577" y="1917162"/>
            <a:ext cx="850149" cy="504056"/>
          </a:xfrm>
          <a:prstGeom prst="homePlate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иугольник 4"/>
          <p:cNvSpPr/>
          <p:nvPr/>
        </p:nvSpPr>
        <p:spPr>
          <a:xfrm>
            <a:off x="449573" y="2649341"/>
            <a:ext cx="850149" cy="504056"/>
          </a:xfrm>
          <a:prstGeom prst="homePlat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иугольник 5"/>
          <p:cNvSpPr/>
          <p:nvPr/>
        </p:nvSpPr>
        <p:spPr>
          <a:xfrm>
            <a:off x="449577" y="3408772"/>
            <a:ext cx="850149" cy="504056"/>
          </a:xfrm>
          <a:prstGeom prst="homePlate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ятиугольник 6"/>
          <p:cNvSpPr/>
          <p:nvPr/>
        </p:nvSpPr>
        <p:spPr>
          <a:xfrm>
            <a:off x="449577" y="4071914"/>
            <a:ext cx="850149" cy="504056"/>
          </a:xfrm>
          <a:prstGeom prst="homePlat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63441" y="1917162"/>
            <a:ext cx="39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endParaRPr lang="ru-RU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3441" y="2637242"/>
            <a:ext cx="39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endParaRPr lang="ru-RU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8833" y="3393619"/>
            <a:ext cx="39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  <a:endParaRPr lang="ru-RU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3441" y="4077818"/>
            <a:ext cx="39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</a:t>
            </a:r>
            <a:endParaRPr lang="ru-RU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Пятиугольник 19"/>
          <p:cNvSpPr/>
          <p:nvPr/>
        </p:nvSpPr>
        <p:spPr>
          <a:xfrm>
            <a:off x="449573" y="4821120"/>
            <a:ext cx="850149" cy="504056"/>
          </a:xfrm>
          <a:prstGeom prst="homePlate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548200" y="4821120"/>
            <a:ext cx="39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</a:t>
            </a:r>
            <a:endParaRPr lang="ru-RU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1599815" y="1973968"/>
            <a:ext cx="5682167" cy="6378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/>
              <a:t>Выбор </a:t>
            </a:r>
            <a:r>
              <a:rPr lang="en-US" dirty="0"/>
              <a:t>call-</a:t>
            </a:r>
            <a:r>
              <a:rPr lang="ru-RU" dirty="0"/>
              <a:t>центра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1599815" y="2657143"/>
            <a:ext cx="5682167" cy="6378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/>
              <a:t>Согласование условий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24" name="Объект 2"/>
          <p:cNvSpPr txBox="1">
            <a:spLocks/>
          </p:cNvSpPr>
          <p:nvPr/>
        </p:nvSpPr>
        <p:spPr>
          <a:xfrm>
            <a:off x="1599815" y="3408772"/>
            <a:ext cx="5682167" cy="6378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/>
              <a:t>Согласование речевого модуля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1599815" y="4160401"/>
            <a:ext cx="5682167" cy="6378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/>
              <a:t>Передача базы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1599815" y="4869144"/>
            <a:ext cx="5682167" cy="6378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/>
              <a:t>Запуск продаж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27" name="Объект 2"/>
          <p:cNvSpPr txBox="1">
            <a:spLocks/>
          </p:cNvSpPr>
          <p:nvPr/>
        </p:nvSpPr>
        <p:spPr>
          <a:xfrm>
            <a:off x="441942" y="1090696"/>
            <a:ext cx="5682167" cy="6378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/>
              <a:t>Этапы: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9084907" y="6391469"/>
            <a:ext cx="51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5752616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9900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Стартовая страница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5361" y="1131669"/>
            <a:ext cx="11439544" cy="372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90033"/>
              </a:buClr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Информационная страница, которая показывается пользователю один раз при запуске браузера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90033"/>
              </a:buClr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Страница информирует пользователя:</a:t>
            </a: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О недостаточной защите ПК пользователя</a:t>
            </a: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О видах вирусных угроз, которые встречаются Интернете</a:t>
            </a: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О доступном специальном предложении от партнера: антивирусной защите с бесплатным промо-периодом</a:t>
            </a: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84907" y="6391469"/>
            <a:ext cx="51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4234707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Успешный опыт запуска стартовой страницы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5361" y="1724570"/>
            <a:ext cx="4636689" cy="3524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07000"/>
              </a:lnSpc>
              <a:spcAft>
                <a:spcPts val="800"/>
              </a:spcAft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Конверсия из посещения страницы в активацию до </a:t>
            </a:r>
            <a:r>
              <a:rPr lang="en-US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1%</a:t>
            </a: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Конверсия в платный период до </a:t>
            </a:r>
            <a:r>
              <a:rPr lang="en-US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90%</a:t>
            </a: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Срок жизни подписки до </a:t>
            </a:r>
            <a:r>
              <a:rPr lang="en-US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10 </a:t>
            </a: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месяцев</a:t>
            </a: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4972050" y="1230932"/>
            <a:ext cx="378713" cy="4340812"/>
          </a:xfrm>
          <a:prstGeom prst="rightBrace">
            <a:avLst>
              <a:gd name="adj1" fmla="val 8333"/>
              <a:gd name="adj2" fmla="val 49452"/>
            </a:avLst>
          </a:prstGeom>
          <a:ln>
            <a:solidFill>
              <a:srgbClr val="66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5350764" y="999744"/>
          <a:ext cx="6719316" cy="497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084907" y="6391469"/>
            <a:ext cx="51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37647803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Другие маркетинговые инструменты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5361" y="1131669"/>
            <a:ext cx="11399439" cy="3935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07000"/>
              </a:lnSpc>
              <a:spcAft>
                <a:spcPts val="800"/>
              </a:spcAft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Промо-периоды от </a:t>
            </a:r>
            <a:r>
              <a:rPr lang="en-US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1 </a:t>
            </a: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до</a:t>
            </a:r>
            <a:r>
              <a:rPr lang="en-US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 3 </a:t>
            </a: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месяца</a:t>
            </a: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Clr>
                <a:srgbClr val="990033"/>
              </a:buClr>
              <a:buFont typeface="Arial" panose="020B0604020202020204" pitchFamily="34" charset="0"/>
              <a:buChar char="•"/>
            </a:pP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Сезонные распродажи</a:t>
            </a: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Clr>
                <a:srgbClr val="990033"/>
              </a:buClr>
              <a:buFont typeface="Arial" panose="020B0604020202020204" pitchFamily="34" charset="0"/>
              <a:buChar char="•"/>
            </a:pP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Продукты по специальным ценам</a:t>
            </a: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Clr>
                <a:srgbClr val="990033"/>
              </a:buClr>
              <a:buFont typeface="Arial" panose="020B0604020202020204" pitchFamily="34" charset="0"/>
              <a:buChar char="•"/>
            </a:pP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Баннеры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072332" y="6356635"/>
            <a:ext cx="51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2504587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0"/>
          <a:stretch/>
        </p:blipFill>
        <p:spPr>
          <a:xfrm>
            <a:off x="1" y="-30501"/>
            <a:ext cx="12192000" cy="6888501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54326" y="2753462"/>
            <a:ext cx="7819853" cy="778098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pPr algn="ctr"/>
            <a:r>
              <a:rPr lang="ru-RU" dirty="0"/>
              <a:t>Антивирус по подписке как </a:t>
            </a:r>
            <a:r>
              <a:rPr lang="en-US" dirty="0"/>
              <a:t>VAS-</a:t>
            </a:r>
            <a:r>
              <a:rPr lang="ru-RU" dirty="0"/>
              <a:t>услуга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92045" y="6378292"/>
            <a:ext cx="374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4219291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15114" y="1685754"/>
            <a:ext cx="56057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Тихонов Максим</a:t>
            </a:r>
          </a:p>
          <a:p>
            <a:r>
              <a:rPr lang="ru-RU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Руководитель проекта «Софт по подписке»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1" y="342899"/>
            <a:ext cx="8963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rPr>
              <a:t>Свяжитесь</a:t>
            </a:r>
            <a:r>
              <a:rPr lang="ru-RU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rPr>
              <a:t>с</a:t>
            </a:r>
            <a:r>
              <a:rPr lang="ru-RU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rPr>
              <a:t>нами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775" y="2767723"/>
            <a:ext cx="379757" cy="3797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775" y="3431504"/>
            <a:ext cx="367773" cy="3677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775" y="4078766"/>
            <a:ext cx="399276" cy="3992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79122" y="2832511"/>
            <a:ext cx="40543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M.Tikhonov@softlinegroup.com</a:t>
            </a:r>
            <a:endParaRPr lang="ru-RU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79122" y="3402847"/>
            <a:ext cx="2663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+7-903-716-34-07</a:t>
            </a:r>
            <a:endParaRPr lang="ru-RU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91641" y="3973183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maksksks</a:t>
            </a:r>
            <a:endParaRPr lang="ru-RU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84907" y="6391469"/>
            <a:ext cx="51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1550615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39433" y="3912782"/>
            <a:ext cx="20783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 GLOBAL</a:t>
            </a:r>
            <a:endParaRPr lang="ru-RU" sz="28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5545" y="3912782"/>
            <a:ext cx="1948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 CLOUD</a:t>
            </a:r>
            <a:endParaRPr lang="ru-RU" sz="28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81815" y="3912782"/>
            <a:ext cx="2800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 INNOVATIVE</a:t>
            </a:r>
            <a:endParaRPr lang="ru-RU" sz="28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043" y="2258665"/>
            <a:ext cx="1795919" cy="13903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296" y="2194125"/>
            <a:ext cx="1483758" cy="15197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141" y="2333002"/>
            <a:ext cx="1742139" cy="1203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36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Мировой рынок антивирусного ПО</a:t>
            </a:r>
          </a:p>
        </p:txBody>
      </p:sp>
      <p:graphicFrame>
        <p:nvGraphicFramePr>
          <p:cNvPr id="6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0474917"/>
              </p:ext>
            </p:extLst>
          </p:nvPr>
        </p:nvGraphicFramePr>
        <p:xfrm>
          <a:off x="552450" y="1352550"/>
          <a:ext cx="6677025" cy="4381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553324" y="1238249"/>
            <a:ext cx="422414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Мировой рынок антивирусного ПО в 2013 году оценивался в 19,7 миллиардов долларов США</a:t>
            </a: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По оценкам специалистов в 2018 году он достигнет 33,02 миллиардов долларов США</a:t>
            </a: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22376" y="6343458"/>
            <a:ext cx="374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76361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Подписка на антивирус для клиента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990033"/>
              </a:buClr>
            </a:pPr>
            <a:r>
              <a:rPr lang="ru-RU" dirty="0"/>
              <a:t>Активация антивируса по подписке в личном кабинете партнера с помесячной тарификацией экономит пользователю время и деньги на покупку коробочного решения у сторонних распространителей</a:t>
            </a:r>
            <a:endParaRPr lang="en-US" dirty="0"/>
          </a:p>
          <a:p>
            <a:pPr>
              <a:buClr>
                <a:srgbClr val="990033"/>
              </a:buClr>
            </a:pPr>
            <a:r>
              <a:rPr lang="ru-RU" dirty="0"/>
              <a:t>Лицензия на антивирус продлевается автоматически, абонентская плата списывается ежемесячно с лицевого счета, либо напрямую с карты пользователя</a:t>
            </a:r>
            <a:endParaRPr lang="en-US" dirty="0"/>
          </a:p>
          <a:p>
            <a:pPr>
              <a:buClr>
                <a:srgbClr val="990033"/>
              </a:buClr>
            </a:pPr>
            <a:r>
              <a:rPr lang="ru-RU" dirty="0"/>
              <a:t>Ценность для пользователя возрастает, поскольку компания не только предоставляет услуги, но заботится о безопасности своих клиентов</a:t>
            </a:r>
            <a:endParaRPr lang="en-US" dirty="0"/>
          </a:p>
          <a:p>
            <a:endParaRPr lang="en-US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239793" y="6387001"/>
            <a:ext cx="374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61583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Подписка на антивирус как </a:t>
            </a:r>
            <a:r>
              <a:rPr lang="en-US" dirty="0"/>
              <a:t>VAS-</a:t>
            </a:r>
            <a:r>
              <a:rPr lang="ru-RU" dirty="0"/>
              <a:t>услуга для партнера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01060" y="3022100"/>
            <a:ext cx="696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660033"/>
              </a:buClr>
            </a:pPr>
            <a:r>
              <a:rPr lang="ru-RU" sz="2800" b="1" dirty="0">
                <a:latin typeface="Segoe UI Light" panose="020B0502040204020203" pitchFamily="34" charset="0"/>
              </a:rPr>
              <a:t>Повышение ценности для пользователя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85" y="2736839"/>
            <a:ext cx="981721" cy="9817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85" y="4379171"/>
            <a:ext cx="950476" cy="95047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922357" y="1422369"/>
            <a:ext cx="42062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+16%</a:t>
            </a:r>
            <a:r>
              <a:rPr lang="ru-RU" sz="28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 к</a:t>
            </a:r>
            <a:r>
              <a:rPr lang="en-US" sz="28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 ARPU </a:t>
            </a:r>
            <a:endParaRPr lang="ru-RU" sz="28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22357" y="4621831"/>
            <a:ext cx="5859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Получение новых клиентов 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85" y="1250853"/>
            <a:ext cx="955948" cy="98094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222376" y="6369584"/>
            <a:ext cx="374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090017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0"/>
          <a:stretch/>
        </p:blipFill>
        <p:spPr>
          <a:xfrm>
            <a:off x="1" y="-30501"/>
            <a:ext cx="12192000" cy="6888501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54326" y="2753462"/>
            <a:ext cx="7819853" cy="778098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pPr algn="ctr"/>
            <a:r>
              <a:rPr lang="ru-RU" dirty="0"/>
              <a:t>Техническое решение от </a:t>
            </a:r>
            <a:r>
              <a:rPr lang="en-US" dirty="0" err="1"/>
              <a:t>Softline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178833" y="6387001"/>
            <a:ext cx="374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130703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9900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Платформа для </a:t>
            </a:r>
            <a:r>
              <a:rPr lang="en-US" dirty="0">
                <a:solidFill>
                  <a:srgbClr val="9900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VAS</a:t>
            </a:r>
            <a:r>
              <a:rPr lang="ru-RU" dirty="0">
                <a:solidFill>
                  <a:srgbClr val="9900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-услуг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35361" y="905318"/>
            <a:ext cx="1089964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Техническая платформа </a:t>
            </a:r>
            <a:r>
              <a:rPr lang="en-US" sz="28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Softline</a:t>
            </a:r>
            <a:r>
              <a:rPr lang="en-US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обладает широким спектром настроек, что позволяет распространять все виды </a:t>
            </a:r>
            <a:r>
              <a:rPr lang="en-US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VAS-</a:t>
            </a: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услуг с помощью единственного интеграционного партнера</a:t>
            </a: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Подписочные сервисы, которые мы можем предложить:</a:t>
            </a:r>
          </a:p>
          <a:p>
            <a:endParaRPr lang="ru-RU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457200" indent="-457200"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Антивирусная защита</a:t>
            </a: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457200" indent="-457200">
              <a:buClr>
                <a:srgbClr val="990033"/>
              </a:buClr>
              <a:buFont typeface="Arial" panose="020B0604020202020204" pitchFamily="34" charset="0"/>
              <a:buChar char="•"/>
            </a:pP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457200" indent="-457200"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MS Office 365</a:t>
            </a:r>
          </a:p>
          <a:p>
            <a:pPr>
              <a:buClr>
                <a:srgbClr val="990033"/>
              </a:buClr>
            </a:pP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457200" indent="-457200"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Музыка</a:t>
            </a: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buClr>
                <a:srgbClr val="990033"/>
              </a:buClr>
            </a:pP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457200" indent="-457200">
              <a:buClr>
                <a:srgbClr val="990033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Любой другой подписочный сервис</a:t>
            </a: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buClr>
                <a:srgbClr val="990033"/>
              </a:buClr>
            </a:pPr>
            <a:endParaRPr lang="ru-RU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13668" y="6370466"/>
            <a:ext cx="374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952307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9900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Антивирусы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522" y="4415605"/>
            <a:ext cx="2726607" cy="6707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846" y="4415605"/>
            <a:ext cx="2463414" cy="8758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229" y="4415605"/>
            <a:ext cx="1938299" cy="7556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942" y="2285497"/>
            <a:ext cx="3265172" cy="95002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35361" y="1163146"/>
            <a:ext cx="108996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Наши действующие партнеры</a:t>
            </a: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buClr>
                <a:srgbClr val="990033"/>
              </a:buClr>
            </a:pPr>
            <a:endParaRPr lang="ru-RU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028" name="Picture 4" descr="https://www.softmagazin.ru/upload/pictures/DrWeb_logo_softmagazin_katalo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776" y="2457960"/>
            <a:ext cx="3497195" cy="605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231085" y="6352167"/>
            <a:ext cx="374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40174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9900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Варианты интеграции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0908" y="1337096"/>
            <a:ext cx="4242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Segoe UI Light" panose="020B0502040204020203" pitchFamily="34" charset="0"/>
                <a:cs typeface="Segoe UI Light" panose="020B0502040204020203" pitchFamily="34" charset="0"/>
              </a:rPr>
              <a:t>Iframe</a:t>
            </a:r>
            <a:r>
              <a:rPr lang="ru-RU" sz="3200" dirty="0">
                <a:latin typeface="Segoe UI Light" panose="020B0502040204020203" pitchFamily="34" charset="0"/>
                <a:cs typeface="Segoe UI Light" panose="020B0502040204020203" pitchFamily="34" charset="0"/>
              </a:rPr>
              <a:t>-интеграция</a:t>
            </a:r>
            <a:endParaRPr lang="en-US" sz="3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70908" y="2603762"/>
            <a:ext cx="41104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Интеграция через </a:t>
            </a:r>
            <a:r>
              <a:rPr lang="en-US" sz="3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API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70908" y="3869757"/>
            <a:ext cx="82874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Интеграция по индивидуальным параметрам</a:t>
            </a:r>
            <a:endParaRPr lang="en-US" sz="3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52" y="2488832"/>
            <a:ext cx="814636" cy="8146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85" y="1241533"/>
            <a:ext cx="775903" cy="7759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85" y="3809610"/>
            <a:ext cx="711172" cy="71117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35361" y="4843364"/>
            <a:ext cx="112851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Любой вариант интеграции не предполагает дополнительных расходов со стороны партнера</a:t>
            </a: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31085" y="6334749"/>
            <a:ext cx="374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0442827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6B410F8C26B14C4EAA9B38807DA7F927" ma:contentTypeVersion="0" ma:contentTypeDescription="Создание документа." ma:contentTypeScope="" ma:versionID="f00929085ed27cbf91542d4b912796f6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2f955febea7e716b4e91cddba17110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AADACF-01B5-4DD1-8484-1433BC39E89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7D1A0A2-5E71-4FE7-B206-11CE9406D072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dcmitype/"/>
    <ds:schemaRef ds:uri="http://purl.org/dc/elements/1.1/"/>
    <ds:schemaRef ds:uri="http://purl.org/dc/terms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9C18781-B5FC-450B-B628-F6973449AC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12188</TotalTime>
  <Words>550</Words>
  <Application>Microsoft Office PowerPoint</Application>
  <PresentationFormat>Широкоэкранный</PresentationFormat>
  <Paragraphs>121</Paragraphs>
  <Slides>21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Segoe UI</vt:lpstr>
      <vt:lpstr>Segoe UI Light</vt:lpstr>
      <vt:lpstr>Тема Office</vt:lpstr>
      <vt:lpstr>Презентация PowerPoint</vt:lpstr>
      <vt:lpstr>Антивирус по подписке как VAS-услуга</vt:lpstr>
      <vt:lpstr>Мировой рынок антивирусного ПО</vt:lpstr>
      <vt:lpstr>Подписка на антивирус для клиента</vt:lpstr>
      <vt:lpstr>Подписка на антивирус как VAS-услуга для партнера</vt:lpstr>
      <vt:lpstr>Техническое решение от Softline</vt:lpstr>
      <vt:lpstr>Платформа для VAS-услуг</vt:lpstr>
      <vt:lpstr>Антивирусы</vt:lpstr>
      <vt:lpstr>Варианты интеграции</vt:lpstr>
      <vt:lpstr>Интеграция iframe</vt:lpstr>
      <vt:lpstr>Аналитика</vt:lpstr>
      <vt:lpstr>Маркетинговые возможности</vt:lpstr>
      <vt:lpstr>Телемаркетинг</vt:lpstr>
      <vt:lpstr>Успешный опыт запуска Телемаркетинга у операторов связи</vt:lpstr>
      <vt:lpstr>Варианты организации Исходящего Телемаркетинга</vt:lpstr>
      <vt:lpstr>Телемаркетинг от Softline</vt:lpstr>
      <vt:lpstr>Стартовая страница</vt:lpstr>
      <vt:lpstr>Успешный опыт запуска стартовой страницы</vt:lpstr>
      <vt:lpstr>Другие маркетинговые инструменты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aksenovaye</dc:creator>
  <cp:lastModifiedBy>Максим Тихонов</cp:lastModifiedBy>
  <cp:revision>125</cp:revision>
  <dcterms:created xsi:type="dcterms:W3CDTF">2017-03-30T13:07:43Z</dcterms:created>
  <dcterms:modified xsi:type="dcterms:W3CDTF">2017-11-06T20:09:32Z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0x0101006B410F8C26B14C4EAA9B38807DA7F927</vt:lpwstr>
  </property>
</Properties>
</file>